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8" r:id="rId3"/>
    <p:sldId id="271" r:id="rId4"/>
    <p:sldId id="272" r:id="rId5"/>
    <p:sldId id="259" r:id="rId6"/>
    <p:sldId id="273" r:id="rId7"/>
    <p:sldId id="260" r:id="rId8"/>
    <p:sldId id="261" r:id="rId9"/>
    <p:sldId id="278" r:id="rId10"/>
    <p:sldId id="270" r:id="rId11"/>
    <p:sldId id="262" r:id="rId12"/>
    <p:sldId id="274" r:id="rId13"/>
    <p:sldId id="263" r:id="rId14"/>
    <p:sldId id="264" r:id="rId15"/>
    <p:sldId id="275" r:id="rId16"/>
    <p:sldId id="257" r:id="rId17"/>
    <p:sldId id="265" r:id="rId18"/>
    <p:sldId id="276" r:id="rId19"/>
    <p:sldId id="268" r:id="rId20"/>
    <p:sldId id="269" r:id="rId21"/>
    <p:sldId id="277"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A713BB-EA01-4D8B-96BF-34CE982C14E6}" type="datetimeFigureOut">
              <a:rPr lang="en-US" smtClean="0"/>
              <a:t>4/27/2016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CFCFD5-4AB8-4174-BBF7-B29D266C79FE}" type="slidenum">
              <a:rPr lang="en-US" smtClean="0"/>
              <a:t>‹#›</a:t>
            </a:fld>
            <a:endParaRPr lang="en-US"/>
          </a:p>
        </p:txBody>
      </p:sp>
    </p:spTree>
    <p:extLst>
      <p:ext uri="{BB962C8B-B14F-4D97-AF65-F5344CB8AC3E}">
        <p14:creationId xmlns:p14="http://schemas.microsoft.com/office/powerpoint/2010/main" val="2469808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CFCFD5-4AB8-4174-BBF7-B29D266C79FE}" type="slidenum">
              <a:rPr lang="en-US" smtClean="0"/>
              <a:t>3</a:t>
            </a:fld>
            <a:endParaRPr lang="en-US"/>
          </a:p>
        </p:txBody>
      </p:sp>
    </p:spTree>
    <p:extLst>
      <p:ext uri="{BB962C8B-B14F-4D97-AF65-F5344CB8AC3E}">
        <p14:creationId xmlns:p14="http://schemas.microsoft.com/office/powerpoint/2010/main" val="2620206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CFCFD5-4AB8-4174-BBF7-B29D266C79FE}" type="slidenum">
              <a:rPr lang="en-US" smtClean="0"/>
              <a:t>8</a:t>
            </a:fld>
            <a:endParaRPr lang="en-US"/>
          </a:p>
        </p:txBody>
      </p:sp>
    </p:spTree>
    <p:extLst>
      <p:ext uri="{BB962C8B-B14F-4D97-AF65-F5344CB8AC3E}">
        <p14:creationId xmlns:p14="http://schemas.microsoft.com/office/powerpoint/2010/main" val="1874922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CFCFD5-4AB8-4174-BBF7-B29D266C79FE}" type="slidenum">
              <a:rPr lang="en-US" smtClean="0"/>
              <a:t>11</a:t>
            </a:fld>
            <a:endParaRPr lang="en-US"/>
          </a:p>
        </p:txBody>
      </p:sp>
    </p:spTree>
    <p:extLst>
      <p:ext uri="{BB962C8B-B14F-4D97-AF65-F5344CB8AC3E}">
        <p14:creationId xmlns:p14="http://schemas.microsoft.com/office/powerpoint/2010/main" val="2812558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CFCFD5-4AB8-4174-BBF7-B29D266C79FE}" type="slidenum">
              <a:rPr lang="en-US" smtClean="0"/>
              <a:t>12</a:t>
            </a:fld>
            <a:endParaRPr lang="en-US"/>
          </a:p>
        </p:txBody>
      </p:sp>
    </p:spTree>
    <p:extLst>
      <p:ext uri="{BB962C8B-B14F-4D97-AF65-F5344CB8AC3E}">
        <p14:creationId xmlns:p14="http://schemas.microsoft.com/office/powerpoint/2010/main" val="2812558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6E3C1577-4276-4CE8-9704-533781B44367}" type="datetimeFigureOut">
              <a:rPr lang="en-US" smtClean="0"/>
              <a:t>4/27/2016</a:t>
            </a:fld>
            <a:endParaRPr lang="en-US"/>
          </a:p>
        </p:txBody>
      </p:sp>
      <p:sp>
        <p:nvSpPr>
          <p:cNvPr id="8" name="Slide Number Placeholder 7"/>
          <p:cNvSpPr>
            <a:spLocks noGrp="1"/>
          </p:cNvSpPr>
          <p:nvPr>
            <p:ph type="sldNum" sz="quarter" idx="11"/>
          </p:nvPr>
        </p:nvSpPr>
        <p:spPr/>
        <p:txBody>
          <a:bodyPr/>
          <a:lstStyle/>
          <a:p>
            <a:fld id="{825CC209-E37F-4B3A-83E2-5C3FFF025547}"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3C1577-4276-4CE8-9704-533781B44367}" type="datetimeFigureOut">
              <a:rPr lang="en-US" smtClean="0"/>
              <a:t>4/27/2016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3C1577-4276-4CE8-9704-533781B44367}" type="datetimeFigureOut">
              <a:rPr lang="en-US" smtClean="0"/>
              <a:t>4/27/2016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E3C1577-4276-4CE8-9704-533781B44367}" type="datetimeFigureOut">
              <a:rPr lang="en-US" smtClean="0"/>
              <a:t>4/27/2016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3C1577-4276-4CE8-9704-533781B44367}" type="datetimeFigureOut">
              <a:rPr lang="en-US" smtClean="0"/>
              <a:t>4/27/2016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E3C1577-4276-4CE8-9704-533781B44367}" type="datetimeFigureOut">
              <a:rPr lang="en-US" smtClean="0"/>
              <a:t>4/27/2016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5CC209-E37F-4B3A-83E2-5C3FFF025547}" type="slidenum">
              <a:rPr lang="en-US" smtClean="0"/>
              <a:t>‹#›</a:t>
            </a:fld>
            <a:endParaRPr lang="en-US"/>
          </a:p>
        </p:txBody>
      </p:sp>
      <p:sp>
        <p:nvSpPr>
          <p:cNvPr id="9" name="Title 8"/>
          <p:cNvSpPr>
            <a:spLocks noGrp="1"/>
          </p:cNvSpPr>
          <p:nvPr>
            <p:ph type="title"/>
          </p:nvPr>
        </p:nvSpPr>
        <p:spPr>
          <a:xfrm>
            <a:off x="914400" y="1544715"/>
            <a:ext cx="7315200" cy="1154097"/>
          </a:xfrm>
        </p:spPr>
        <p:txBody>
          <a:bodyPr/>
          <a:lstStyle/>
          <a:p>
            <a:r>
              <a:rPr lang="en-US" smtClean="0"/>
              <a:t>Click to edit Master title style</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6E3C1577-4276-4CE8-9704-533781B44367}" type="datetimeFigureOut">
              <a:rPr lang="en-US" smtClean="0"/>
              <a:t>4/27/2016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5CC209-E37F-4B3A-83E2-5C3FFF025547}" type="slidenum">
              <a:rPr lang="en-US" smtClean="0"/>
              <a:t>‹#›</a:t>
            </a:fld>
            <a:endParaRPr lang="en-US"/>
          </a:p>
        </p:txBody>
      </p:sp>
      <p:sp>
        <p:nvSpPr>
          <p:cNvPr id="10" name="Title 9"/>
          <p:cNvSpPr>
            <a:spLocks noGrp="1"/>
          </p:cNvSpPr>
          <p:nvPr>
            <p:ph type="title"/>
          </p:nvPr>
        </p:nvSpPr>
        <p:spPr>
          <a:xfrm>
            <a:off x="914400" y="1544715"/>
            <a:ext cx="7315200" cy="1154097"/>
          </a:xfrm>
        </p:spPr>
        <p:txBody>
          <a:bodyPr/>
          <a:lstStyle/>
          <a:p>
            <a:r>
              <a:rPr lang="en-US" smtClean="0"/>
              <a:t>Click to edit Master title style</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E3C1577-4276-4CE8-9704-533781B44367}" type="datetimeFigureOut">
              <a:rPr lang="en-US" smtClean="0"/>
              <a:t>4/27/2016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3C1577-4276-4CE8-9704-533781B44367}" type="datetimeFigureOut">
              <a:rPr lang="en-US" smtClean="0"/>
              <a:t>4/27/2016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3C1577-4276-4CE8-9704-533781B44367}" type="datetimeFigureOut">
              <a:rPr lang="en-US" smtClean="0"/>
              <a:t>4/27/2016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3C1577-4276-4CE8-9704-533781B44367}" type="datetimeFigureOut">
              <a:rPr lang="en-US" smtClean="0"/>
              <a:t>4/27/2016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5CC209-E37F-4B3A-83E2-5C3FFF02554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6E3C1577-4276-4CE8-9704-533781B44367}" type="datetimeFigureOut">
              <a:rPr lang="en-US" smtClean="0"/>
              <a:t>4/27/2016</a:t>
            </a:fld>
            <a:endParaRPr lang="en-US"/>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825CC209-E37F-4B3A-83E2-5C3FFF025547}" type="slidenum">
              <a:rPr lang="en-US" smtClean="0"/>
              <a:t>‹#›</a:t>
            </a:fld>
            <a:endParaRPr lang="en-US"/>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gif"/><Relationship Id="rId1" Type="http://schemas.openxmlformats.org/officeDocument/2006/relationships/slideLayout" Target="../slideLayouts/slideLayout4.xml"/><Relationship Id="rId5" Type="http://schemas.openxmlformats.org/officeDocument/2006/relationships/image" Target="../media/image25.jpeg"/><Relationship Id="rId4" Type="http://schemas.openxmlformats.org/officeDocument/2006/relationships/hyperlink" Target="http://umunota.com/4620/facebook-twitter-youtube-google-icons/"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3581400"/>
            <a:ext cx="8763000" cy="2819400"/>
          </a:xfrm>
        </p:spPr>
        <p:txBody>
          <a:bodyPr>
            <a:normAutofit/>
          </a:bodyPr>
          <a:lstStyle/>
          <a:p>
            <a:pPr algn="ctr"/>
            <a:r>
              <a:rPr lang="en-US" dirty="0" smtClean="0">
                <a:solidFill>
                  <a:schemeClr val="tx1"/>
                </a:solidFill>
              </a:rPr>
              <a:t>MODERN UNITED STATES HISTORY</a:t>
            </a:r>
            <a:br>
              <a:rPr lang="en-US" dirty="0" smtClean="0">
                <a:solidFill>
                  <a:schemeClr val="tx1"/>
                </a:solidFill>
              </a:rPr>
            </a:br>
            <a:r>
              <a:rPr lang="en-US" dirty="0" smtClean="0">
                <a:solidFill>
                  <a:schemeClr val="tx1"/>
                </a:solidFill>
              </a:rPr>
              <a:t>US PRESIDENTS AND POLICIES, </a:t>
            </a:r>
            <a:br>
              <a:rPr lang="en-US" dirty="0" smtClean="0">
                <a:solidFill>
                  <a:schemeClr val="tx1"/>
                </a:solidFill>
              </a:rPr>
            </a:br>
            <a:r>
              <a:rPr lang="en-US" dirty="0" smtClean="0">
                <a:solidFill>
                  <a:schemeClr val="tx1"/>
                </a:solidFill>
              </a:rPr>
              <a:t>1961 – THE PRESENT </a:t>
            </a:r>
            <a:endParaRPr lang="en-US" dirty="0">
              <a:solidFill>
                <a:schemeClr val="tx1"/>
              </a:solidFill>
            </a:endParaRPr>
          </a:p>
        </p:txBody>
      </p:sp>
      <p:pic>
        <p:nvPicPr>
          <p:cNvPr id="4" name="Picture 3"/>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0" y="226443"/>
            <a:ext cx="2934480" cy="2973957"/>
          </a:xfrm>
          <a:prstGeom prst="rect">
            <a:avLst/>
          </a:prstGeom>
        </p:spPr>
      </p:pic>
      <p:pic>
        <p:nvPicPr>
          <p:cNvPr id="5" name="Picture 4"/>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2708809" y="226443"/>
            <a:ext cx="2450761" cy="297395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3820" y="226443"/>
            <a:ext cx="2179388" cy="2973957"/>
          </a:xfrm>
          <a:prstGeom prst="rect">
            <a:avLst/>
          </a:prstGeom>
        </p:spPr>
      </p:pic>
      <p:pic>
        <p:nvPicPr>
          <p:cNvPr id="8" name="Picture 7"/>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6742422" y="226443"/>
            <a:ext cx="2401578" cy="2973957"/>
          </a:xfrm>
          <a:prstGeom prst="rect">
            <a:avLst/>
          </a:prstGeom>
        </p:spPr>
      </p:pic>
      <p:sp>
        <p:nvSpPr>
          <p:cNvPr id="3" name="Right Arrow 2"/>
          <p:cNvSpPr/>
          <p:nvPr/>
        </p:nvSpPr>
        <p:spPr>
          <a:xfrm>
            <a:off x="152400" y="3382152"/>
            <a:ext cx="8763000" cy="3810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0996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15200" cy="741285"/>
          </a:xfrm>
        </p:spPr>
        <p:txBody>
          <a:bodyPr/>
          <a:lstStyle/>
          <a:p>
            <a:r>
              <a:rPr lang="en-US" dirty="0" smtClean="0"/>
              <a:t>Reagan’s Continuing Influence </a:t>
            </a:r>
            <a:endParaRPr lang="en-US" dirty="0"/>
          </a:p>
        </p:txBody>
      </p:sp>
      <p:sp>
        <p:nvSpPr>
          <p:cNvPr id="3" name="Content Placeholder 2"/>
          <p:cNvSpPr>
            <a:spLocks noGrp="1"/>
          </p:cNvSpPr>
          <p:nvPr>
            <p:ph sz="quarter" idx="13"/>
          </p:nvPr>
        </p:nvSpPr>
        <p:spPr>
          <a:xfrm>
            <a:off x="457200" y="1219200"/>
            <a:ext cx="4023360" cy="5334000"/>
          </a:xfrm>
        </p:spPr>
        <p:txBody>
          <a:bodyPr>
            <a:normAutofit fontScale="92500" lnSpcReduction="10000"/>
          </a:bodyPr>
          <a:lstStyle/>
          <a:p>
            <a:r>
              <a:rPr lang="en-US" dirty="0" smtClean="0"/>
              <a:t>The Virginia SOLs insist that Ronald Reagan had a lasting influence in the form of conservatism in the 1990s and beyond, for example: </a:t>
            </a:r>
          </a:p>
          <a:p>
            <a:r>
              <a:rPr lang="en-US" dirty="0" smtClean="0"/>
              <a:t>1.  </a:t>
            </a:r>
            <a:r>
              <a:rPr lang="en-US" u="sng" dirty="0" smtClean="0">
                <a:solidFill>
                  <a:schemeClr val="tx2"/>
                </a:solidFill>
                <a:effectLst>
                  <a:outerShdw blurRad="38100" dist="38100" dir="2700000" algn="tl">
                    <a:srgbClr val="000000">
                      <a:alpha val="43137"/>
                    </a:srgbClr>
                  </a:outerShdw>
                </a:effectLst>
              </a:rPr>
              <a:t>George H.W. Bush’s Policies</a:t>
            </a:r>
            <a:r>
              <a:rPr lang="en-US" dirty="0" smtClean="0"/>
              <a:t>.  The first Bush had been Reagan’s Vice President and was undoubtedly influenced by Ronald Reagan.   This is pretty much true.</a:t>
            </a:r>
          </a:p>
          <a:p>
            <a:r>
              <a:rPr lang="en-US" dirty="0" smtClean="0"/>
              <a:t>2.  </a:t>
            </a:r>
            <a:r>
              <a:rPr lang="en-US" u="sng" dirty="0" smtClean="0">
                <a:solidFill>
                  <a:schemeClr val="tx2"/>
                </a:solidFill>
                <a:effectLst>
                  <a:outerShdw blurRad="38100" dist="38100" dir="2700000" algn="tl">
                    <a:srgbClr val="000000">
                      <a:alpha val="43137"/>
                    </a:srgbClr>
                  </a:outerShdw>
                </a:effectLst>
              </a:rPr>
              <a:t>“Centrist” President Bill Clinton</a:t>
            </a:r>
            <a:r>
              <a:rPr lang="en-US" dirty="0" smtClean="0"/>
              <a:t>.  This is pure comedy, and the person that wrote it into the Virginia SOLs was probably just joking. </a:t>
            </a:r>
          </a:p>
          <a:p>
            <a:r>
              <a:rPr lang="en-US" dirty="0" smtClean="0"/>
              <a:t>3.</a:t>
            </a:r>
            <a:r>
              <a:rPr lang="en-US" dirty="0" smtClean="0">
                <a:solidFill>
                  <a:schemeClr val="tx2"/>
                </a:solidFill>
              </a:rPr>
              <a:t>  </a:t>
            </a:r>
            <a:r>
              <a:rPr lang="en-US" u="sng" dirty="0" smtClean="0">
                <a:solidFill>
                  <a:schemeClr val="tx2"/>
                </a:solidFill>
                <a:effectLst>
                  <a:outerShdw blurRad="38100" dist="38100" dir="2700000" algn="tl">
                    <a:srgbClr val="000000">
                      <a:alpha val="43137"/>
                    </a:srgbClr>
                  </a:outerShdw>
                </a:effectLst>
              </a:rPr>
              <a:t>Conservatism of the 1990s</a:t>
            </a:r>
            <a:r>
              <a:rPr lang="en-US" dirty="0" smtClean="0"/>
              <a:t>.  For example the no-tax pledges and “Contract with America” which Newt Gingrich’s followers articulated in opposition to Bill Clinton in the 1990s.  Dubious at best.  </a:t>
            </a:r>
          </a:p>
          <a:p>
            <a:r>
              <a:rPr lang="en-US" dirty="0" smtClean="0"/>
              <a:t>4.  </a:t>
            </a:r>
            <a:r>
              <a:rPr lang="en-US" u="sng" dirty="0" smtClean="0">
                <a:solidFill>
                  <a:schemeClr val="tx2"/>
                </a:solidFill>
                <a:effectLst>
                  <a:outerShdw blurRad="38100" dist="38100" dir="2700000" algn="tl">
                    <a:srgbClr val="000000">
                      <a:alpha val="43137"/>
                    </a:srgbClr>
                  </a:outerShdw>
                </a:effectLst>
              </a:rPr>
              <a:t>George W. Bush</a:t>
            </a:r>
            <a:r>
              <a:rPr lang="en-US" dirty="0" smtClean="0"/>
              <a:t>.  The most ridiculous statement anyone has ever uttered.  Absurd.</a:t>
            </a:r>
          </a:p>
          <a:p>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495800" y="1295400"/>
            <a:ext cx="3783285" cy="4724400"/>
          </a:xfrm>
        </p:spPr>
      </p:pic>
    </p:spTree>
    <p:extLst>
      <p:ext uri="{BB962C8B-B14F-4D97-AF65-F5344CB8AC3E}">
        <p14:creationId xmlns:p14="http://schemas.microsoft.com/office/powerpoint/2010/main" val="27209978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620000" cy="741285"/>
          </a:xfrm>
        </p:spPr>
        <p:txBody>
          <a:bodyPr>
            <a:normAutofit/>
          </a:bodyPr>
          <a:lstStyle/>
          <a:p>
            <a:r>
              <a:rPr lang="en-US" dirty="0" smtClean="0"/>
              <a:t>George H.W. Bush – The Cold War Ends</a:t>
            </a:r>
            <a:endParaRPr lang="en-US" dirty="0"/>
          </a:p>
        </p:txBody>
      </p:sp>
      <p:sp>
        <p:nvSpPr>
          <p:cNvPr id="3" name="Content Placeholder 2"/>
          <p:cNvSpPr>
            <a:spLocks noGrp="1"/>
          </p:cNvSpPr>
          <p:nvPr>
            <p:ph sz="quarter" idx="13"/>
          </p:nvPr>
        </p:nvSpPr>
        <p:spPr>
          <a:xfrm>
            <a:off x="609600" y="1219201"/>
            <a:ext cx="3870960" cy="5117592"/>
          </a:xfrm>
        </p:spPr>
        <p:txBody>
          <a:bodyPr/>
          <a:lstStyle/>
          <a:p>
            <a:r>
              <a:rPr lang="en-US" dirty="0" smtClean="0"/>
              <a:t>As President of the United States, George H.W. Bush inherited a period of change internationally like no other.  </a:t>
            </a:r>
            <a:r>
              <a:rPr lang="en-US" u="sng" dirty="0" smtClean="0">
                <a:solidFill>
                  <a:schemeClr val="tx2"/>
                </a:solidFill>
                <a:effectLst>
                  <a:outerShdw blurRad="38100" dist="38100" dir="2700000" algn="tl">
                    <a:srgbClr val="000000">
                      <a:alpha val="43137"/>
                    </a:srgbClr>
                  </a:outerShdw>
                </a:effectLst>
              </a:rPr>
              <a:t>The Soviet Union collapsed</a:t>
            </a:r>
            <a:r>
              <a:rPr lang="en-US" dirty="0" smtClean="0"/>
              <a:t> during his first term in office, and nations in </a:t>
            </a:r>
            <a:r>
              <a:rPr lang="en-US" u="sng" dirty="0" smtClean="0">
                <a:solidFill>
                  <a:schemeClr val="tx2"/>
                </a:solidFill>
                <a:effectLst>
                  <a:outerShdw blurRad="38100" dist="38100" dir="2700000" algn="tl">
                    <a:srgbClr val="000000">
                      <a:alpha val="43137"/>
                    </a:srgbClr>
                  </a:outerShdw>
                </a:effectLst>
              </a:rPr>
              <a:t>Eastern Europe abandoned their commitment to communism</a:t>
            </a:r>
            <a:r>
              <a:rPr lang="en-US" dirty="0" smtClean="0"/>
              <a:t>.  In </a:t>
            </a:r>
            <a:r>
              <a:rPr lang="en-US" u="sng" dirty="0" smtClean="0">
                <a:solidFill>
                  <a:schemeClr val="tx2"/>
                </a:solidFill>
                <a:effectLst>
                  <a:outerShdw blurRad="38100" dist="38100" dir="2700000" algn="tl">
                    <a:srgbClr val="000000">
                      <a:alpha val="43137"/>
                    </a:srgbClr>
                  </a:outerShdw>
                </a:effectLst>
              </a:rPr>
              <a:t>Germany</a:t>
            </a:r>
            <a:r>
              <a:rPr lang="en-US" dirty="0" smtClean="0"/>
              <a:t>, a nation which had been divided since 1945 </a:t>
            </a:r>
            <a:r>
              <a:rPr lang="en-US" u="sng" dirty="0" smtClean="0">
                <a:solidFill>
                  <a:schemeClr val="tx2"/>
                </a:solidFill>
                <a:effectLst>
                  <a:outerShdw blurRad="38100" dist="38100" dir="2700000" algn="tl">
                    <a:srgbClr val="000000">
                      <a:alpha val="43137"/>
                    </a:srgbClr>
                  </a:outerShdw>
                </a:effectLst>
              </a:rPr>
              <a:t>reunified</a:t>
            </a:r>
            <a:r>
              <a:rPr lang="en-US" dirty="0" smtClean="0"/>
              <a:t>.  Meanwhile, in </a:t>
            </a:r>
            <a:r>
              <a:rPr lang="en-US" u="sng" dirty="0" smtClean="0">
                <a:solidFill>
                  <a:schemeClr val="tx2"/>
                </a:solidFill>
                <a:effectLst>
                  <a:outerShdw blurRad="38100" dist="38100" dir="2700000" algn="tl">
                    <a:srgbClr val="000000">
                      <a:alpha val="43137"/>
                    </a:srgbClr>
                  </a:outerShdw>
                </a:effectLst>
              </a:rPr>
              <a:t>Yugoslavia</a:t>
            </a:r>
            <a:r>
              <a:rPr lang="en-US" dirty="0" smtClean="0"/>
              <a:t>, a nation which had been help together by totalitarian dictators since 1919 </a:t>
            </a:r>
            <a:r>
              <a:rPr lang="en-US" u="sng" dirty="0" smtClean="0">
                <a:solidFill>
                  <a:schemeClr val="tx2"/>
                </a:solidFill>
                <a:effectLst>
                  <a:outerShdw blurRad="38100" dist="38100" dir="2700000" algn="tl">
                    <a:srgbClr val="000000">
                      <a:alpha val="43137"/>
                    </a:srgbClr>
                  </a:outerShdw>
                </a:effectLst>
              </a:rPr>
              <a:t>fell into chaos</a:t>
            </a:r>
            <a:r>
              <a:rPr lang="en-US" dirty="0" smtClean="0"/>
              <a:t>.  George H.W. Bush’s job was to establish a “New World Order” from the chaotic times.  And he did a pretty good job of it in retrospect. </a:t>
            </a:r>
            <a:endParaRPr lang="en-US" dirty="0"/>
          </a:p>
        </p:txBody>
      </p:sp>
      <p:pic>
        <p:nvPicPr>
          <p:cNvPr id="7" name="Content Placeholder 6"/>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495800" y="1295400"/>
            <a:ext cx="3567112" cy="4724651"/>
          </a:xfrm>
        </p:spPr>
      </p:pic>
    </p:spTree>
    <p:extLst>
      <p:ext uri="{BB962C8B-B14F-4D97-AF65-F5344CB8AC3E}">
        <p14:creationId xmlns:p14="http://schemas.microsoft.com/office/powerpoint/2010/main" val="12812644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620000" cy="741285"/>
          </a:xfrm>
        </p:spPr>
        <p:txBody>
          <a:bodyPr>
            <a:normAutofit/>
          </a:bodyPr>
          <a:lstStyle/>
          <a:p>
            <a:r>
              <a:rPr lang="en-US" dirty="0" smtClean="0"/>
              <a:t>George H.W. Bush – The Persian Gulf War</a:t>
            </a:r>
            <a:endParaRPr lang="en-US" dirty="0"/>
          </a:p>
        </p:txBody>
      </p:sp>
      <p:sp>
        <p:nvSpPr>
          <p:cNvPr id="3" name="Content Placeholder 2"/>
          <p:cNvSpPr>
            <a:spLocks noGrp="1"/>
          </p:cNvSpPr>
          <p:nvPr>
            <p:ph sz="quarter" idx="13"/>
          </p:nvPr>
        </p:nvSpPr>
        <p:spPr>
          <a:xfrm>
            <a:off x="228600" y="1219200"/>
            <a:ext cx="3810000" cy="5257799"/>
          </a:xfrm>
        </p:spPr>
        <p:txBody>
          <a:bodyPr>
            <a:normAutofit fontScale="92500" lnSpcReduction="20000"/>
          </a:bodyPr>
          <a:lstStyle/>
          <a:p>
            <a:r>
              <a:rPr lang="en-US" dirty="0" smtClean="0"/>
              <a:t>During the </a:t>
            </a:r>
            <a:r>
              <a:rPr lang="en-US" u="sng" dirty="0" smtClean="0">
                <a:solidFill>
                  <a:schemeClr val="tx2"/>
                </a:solidFill>
                <a:effectLst>
                  <a:outerShdw blurRad="38100" dist="38100" dir="2700000" algn="tl">
                    <a:srgbClr val="000000">
                      <a:alpha val="43137"/>
                    </a:srgbClr>
                  </a:outerShdw>
                </a:effectLst>
              </a:rPr>
              <a:t>Persian Gulf War</a:t>
            </a:r>
            <a:r>
              <a:rPr lang="en-US" dirty="0" smtClean="0"/>
              <a:t>, the United States led a coalition of nations in an assault to liberate the tiny, sovereign nation of Kuwait.  In the summer of 1990, Kuwait had been invaded by Saddam Hussein’s Iraq.  </a:t>
            </a:r>
          </a:p>
          <a:p>
            <a:r>
              <a:rPr lang="en-US" dirty="0" smtClean="0"/>
              <a:t>The Persian Gulf War was a speedy victory over aggression, fought  largely using superior </a:t>
            </a:r>
            <a:r>
              <a:rPr lang="en-US" u="sng" dirty="0" smtClean="0">
                <a:solidFill>
                  <a:schemeClr val="tx2"/>
                </a:solidFill>
                <a:effectLst>
                  <a:outerShdw blurRad="38100" dist="38100" dir="2700000" algn="tl">
                    <a:srgbClr val="000000">
                      <a:alpha val="43137"/>
                    </a:srgbClr>
                  </a:outerShdw>
                </a:effectLst>
              </a:rPr>
              <a:t>American air power</a:t>
            </a:r>
            <a:r>
              <a:rPr lang="en-US" dirty="0" smtClean="0"/>
              <a:t>.  Americans stationed in Saudi Arabia launched a two pronged invasion to (1) </a:t>
            </a:r>
            <a:r>
              <a:rPr lang="en-US" u="sng" dirty="0" smtClean="0">
                <a:solidFill>
                  <a:schemeClr val="tx2"/>
                </a:solidFill>
                <a:effectLst>
                  <a:outerShdw blurRad="38100" dist="38100" dir="2700000" algn="tl">
                    <a:srgbClr val="000000">
                      <a:alpha val="43137"/>
                    </a:srgbClr>
                  </a:outerShdw>
                </a:effectLst>
              </a:rPr>
              <a:t>liberate Kuwait</a:t>
            </a:r>
            <a:r>
              <a:rPr lang="en-US" dirty="0" smtClean="0"/>
              <a:t>, and (2) punish Iraq for having used military aggression to disturb the balance of power in the Middle East.   </a:t>
            </a:r>
          </a:p>
          <a:p>
            <a:r>
              <a:rPr lang="en-US" dirty="0" smtClean="0"/>
              <a:t>Kuwait was liberated and Iraq was punished; however, Hussein would remain in power. </a:t>
            </a:r>
          </a:p>
          <a:p>
            <a:r>
              <a:rPr lang="en-US" dirty="0" smtClean="0"/>
              <a:t>For the first time in the history of the United States, </a:t>
            </a:r>
            <a:r>
              <a:rPr lang="en-US" u="sng" dirty="0" smtClean="0">
                <a:solidFill>
                  <a:schemeClr val="tx2"/>
                </a:solidFill>
                <a:effectLst>
                  <a:outerShdw blurRad="38100" dist="38100" dir="2700000" algn="tl">
                    <a:srgbClr val="000000">
                      <a:alpha val="43137"/>
                    </a:srgbClr>
                  </a:outerShdw>
                </a:effectLst>
              </a:rPr>
              <a:t>women served in combat positions </a:t>
            </a:r>
            <a:r>
              <a:rPr lang="en-US" dirty="0" smtClean="0"/>
              <a:t>during this war. </a:t>
            </a:r>
            <a:endParaRPr lang="en-US" dirty="0"/>
          </a:p>
        </p:txBody>
      </p:sp>
      <p:pic>
        <p:nvPicPr>
          <p:cNvPr id="5" name="Content Placeholder 4"/>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3962400" y="1600200"/>
            <a:ext cx="4920099" cy="4038600"/>
          </a:xfrm>
        </p:spPr>
      </p:pic>
    </p:spTree>
    <p:extLst>
      <p:ext uri="{BB962C8B-B14F-4D97-AF65-F5344CB8AC3E}">
        <p14:creationId xmlns:p14="http://schemas.microsoft.com/office/powerpoint/2010/main" val="8941561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66370"/>
            <a:ext cx="7239000" cy="665085"/>
          </a:xfrm>
        </p:spPr>
        <p:txBody>
          <a:bodyPr>
            <a:normAutofit fontScale="90000"/>
          </a:bodyPr>
          <a:lstStyle/>
          <a:p>
            <a:r>
              <a:rPr lang="en-US" dirty="0" smtClean="0"/>
              <a:t>William Jefferson “Bill” Clinton </a:t>
            </a:r>
            <a:endParaRPr lang="en-US" dirty="0"/>
          </a:p>
        </p:txBody>
      </p:sp>
      <p:sp>
        <p:nvSpPr>
          <p:cNvPr id="3" name="Content Placeholder 2"/>
          <p:cNvSpPr>
            <a:spLocks noGrp="1"/>
          </p:cNvSpPr>
          <p:nvPr>
            <p:ph sz="quarter" idx="13"/>
          </p:nvPr>
        </p:nvSpPr>
        <p:spPr>
          <a:xfrm>
            <a:off x="152400" y="1143000"/>
            <a:ext cx="4328160" cy="5562600"/>
          </a:xfrm>
        </p:spPr>
        <p:txBody>
          <a:bodyPr>
            <a:normAutofit lnSpcReduction="10000"/>
          </a:bodyPr>
          <a:lstStyle/>
          <a:p>
            <a:r>
              <a:rPr lang="en-US" dirty="0" smtClean="0"/>
              <a:t>During the Clinton years, Americans enjoyed prosperity for an extended period of time.  Forced to cooperate with a Congress which was dominated by conservatives like Speaker of  the House Newt Gingrich, Clinton passed a variety of laws: </a:t>
            </a:r>
          </a:p>
          <a:p>
            <a:r>
              <a:rPr lang="en-US" u="sng" dirty="0" smtClean="0">
                <a:solidFill>
                  <a:schemeClr val="tx2"/>
                </a:solidFill>
                <a:effectLst>
                  <a:outerShdw blurRad="38100" dist="38100" dir="2700000" algn="tl">
                    <a:srgbClr val="000000">
                      <a:alpha val="43137"/>
                    </a:srgbClr>
                  </a:outerShdw>
                </a:effectLst>
              </a:rPr>
              <a:t>NAFTA</a:t>
            </a:r>
            <a:r>
              <a:rPr lang="en-US" dirty="0" smtClean="0"/>
              <a:t> – the North American Free Trade Agreement.</a:t>
            </a:r>
          </a:p>
          <a:p>
            <a:r>
              <a:rPr lang="en-US" u="sng" dirty="0" smtClean="0">
                <a:solidFill>
                  <a:schemeClr val="tx2"/>
                </a:solidFill>
                <a:effectLst>
                  <a:outerShdw blurRad="38100" dist="38100" dir="2700000" algn="tl">
                    <a:srgbClr val="000000">
                      <a:alpha val="43137"/>
                    </a:srgbClr>
                  </a:outerShdw>
                </a:effectLst>
              </a:rPr>
              <a:t>Formal recognition of the nation of Vietnam </a:t>
            </a:r>
            <a:r>
              <a:rPr lang="en-US" dirty="0" smtClean="0"/>
              <a:t>– some twenty years after the Vietnam War had come to a close. </a:t>
            </a:r>
          </a:p>
          <a:p>
            <a:r>
              <a:rPr lang="en-US" u="sng" dirty="0" smtClean="0">
                <a:solidFill>
                  <a:schemeClr val="tx2"/>
                </a:solidFill>
                <a:effectLst>
                  <a:outerShdw blurRad="38100" dist="38100" dir="2700000" algn="tl">
                    <a:srgbClr val="000000">
                      <a:alpha val="43137"/>
                    </a:srgbClr>
                  </a:outerShdw>
                </a:effectLst>
              </a:rPr>
              <a:t>Formal recognition of Nelson Mandela’s</a:t>
            </a:r>
            <a:r>
              <a:rPr lang="en-US" dirty="0" smtClean="0"/>
              <a:t> post-apartheid government in South Africa. </a:t>
            </a:r>
          </a:p>
          <a:p>
            <a:r>
              <a:rPr lang="en-US" dirty="0" smtClean="0"/>
              <a:t>Clinton encourage a </a:t>
            </a:r>
            <a:r>
              <a:rPr lang="en-US" u="sng" dirty="0" smtClean="0">
                <a:solidFill>
                  <a:schemeClr val="tx2"/>
                </a:solidFill>
                <a:effectLst>
                  <a:outerShdw blurRad="38100" dist="38100" dir="2700000" algn="tl">
                    <a:srgbClr val="000000">
                      <a:alpha val="43137"/>
                    </a:srgbClr>
                  </a:outerShdw>
                </a:effectLst>
              </a:rPr>
              <a:t>NATO</a:t>
            </a:r>
            <a:r>
              <a:rPr lang="en-US" dirty="0" smtClean="0"/>
              <a:t> led intervention in </a:t>
            </a:r>
            <a:r>
              <a:rPr lang="en-US" u="sng" dirty="0" smtClean="0">
                <a:solidFill>
                  <a:schemeClr val="tx2"/>
                </a:solidFill>
                <a:effectLst>
                  <a:outerShdw blurRad="38100" dist="38100" dir="2700000" algn="tl">
                    <a:srgbClr val="000000">
                      <a:alpha val="43137"/>
                    </a:srgbClr>
                  </a:outerShdw>
                </a:effectLst>
              </a:rPr>
              <a:t>Yugoslavia</a:t>
            </a:r>
            <a:r>
              <a:rPr lang="en-US" dirty="0" smtClean="0"/>
              <a:t> while he was President of the United States. </a:t>
            </a:r>
          </a:p>
          <a:p>
            <a:r>
              <a:rPr lang="en-US" u="sng" dirty="0" smtClean="0">
                <a:solidFill>
                  <a:schemeClr val="tx2"/>
                </a:solidFill>
                <a:effectLst>
                  <a:outerShdw blurRad="38100" dist="38100" dir="2700000" algn="tl">
                    <a:srgbClr val="000000">
                      <a:alpha val="43137"/>
                    </a:srgbClr>
                  </a:outerShdw>
                </a:effectLst>
              </a:rPr>
              <a:t>DOMA</a:t>
            </a:r>
            <a:r>
              <a:rPr lang="en-US" dirty="0" smtClean="0"/>
              <a:t>: The Defense of Marriage Act.</a:t>
            </a:r>
            <a:endParaRPr lang="en-US" dirty="0"/>
          </a:p>
        </p:txBody>
      </p:sp>
      <p:pic>
        <p:nvPicPr>
          <p:cNvPr id="8" name="Content Placeholder 7"/>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648200" y="1143000"/>
            <a:ext cx="3886200" cy="5190238"/>
          </a:xfrm>
        </p:spPr>
      </p:pic>
    </p:spTree>
    <p:extLst>
      <p:ext uri="{BB962C8B-B14F-4D97-AF65-F5344CB8AC3E}">
        <p14:creationId xmlns:p14="http://schemas.microsoft.com/office/powerpoint/2010/main" val="37155226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7200"/>
            <a:ext cx="7315200" cy="665085"/>
          </a:xfrm>
        </p:spPr>
        <p:txBody>
          <a:bodyPr>
            <a:normAutofit fontScale="90000"/>
          </a:bodyPr>
          <a:lstStyle/>
          <a:p>
            <a:r>
              <a:rPr lang="en-US" dirty="0" smtClean="0"/>
              <a:t>George W. Bush – September 11, 2001 </a:t>
            </a:r>
            <a:endParaRPr lang="en-US" dirty="0"/>
          </a:p>
        </p:txBody>
      </p:sp>
      <p:sp>
        <p:nvSpPr>
          <p:cNvPr id="3" name="Content Placeholder 2"/>
          <p:cNvSpPr>
            <a:spLocks noGrp="1"/>
          </p:cNvSpPr>
          <p:nvPr>
            <p:ph sz="quarter" idx="13"/>
          </p:nvPr>
        </p:nvSpPr>
        <p:spPr>
          <a:xfrm>
            <a:off x="914400" y="1219200"/>
            <a:ext cx="3566160" cy="5269992"/>
          </a:xfrm>
        </p:spPr>
        <p:txBody>
          <a:bodyPr/>
          <a:lstStyle/>
          <a:p>
            <a:r>
              <a:rPr lang="en-US" dirty="0" smtClean="0"/>
              <a:t>While George W. Bush – the son of President George H.W. Bush – was President of the United States, the nation was attacked by Islamic fundamentalist terrorists in a murderous plot.  Four airplanes were hijacked and used as missiles – murdering thousands of innocent Americans at the World Trade Centers in New York, at the Pentagon in Virginia, and in a Pennsylvania Field near </a:t>
            </a:r>
            <a:r>
              <a:rPr lang="en-US" dirty="0" err="1" smtClean="0"/>
              <a:t>Shanksville</a:t>
            </a:r>
            <a:r>
              <a:rPr lang="en-US" dirty="0" smtClean="0"/>
              <a:t>, PA.  </a:t>
            </a:r>
          </a:p>
          <a:p>
            <a:r>
              <a:rPr lang="en-US" dirty="0" smtClean="0"/>
              <a:t>George Bush spent much of his eight years in office responding to the terrorist attacks both domestically and internationally. </a:t>
            </a:r>
            <a:endParaRPr lang="en-US" dirty="0"/>
          </a:p>
        </p:txBody>
      </p:sp>
      <p:pic>
        <p:nvPicPr>
          <p:cNvPr id="7" name="Content Placeholder 6"/>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724400" y="1219200"/>
            <a:ext cx="3357217" cy="4876800"/>
          </a:xfrm>
        </p:spPr>
      </p:pic>
    </p:spTree>
    <p:extLst>
      <p:ext uri="{BB962C8B-B14F-4D97-AF65-F5344CB8AC3E}">
        <p14:creationId xmlns:p14="http://schemas.microsoft.com/office/powerpoint/2010/main" val="1882246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315200" cy="665085"/>
          </a:xfrm>
        </p:spPr>
        <p:txBody>
          <a:bodyPr>
            <a:normAutofit fontScale="90000"/>
          </a:bodyPr>
          <a:lstStyle/>
          <a:p>
            <a:r>
              <a:rPr lang="en-US" dirty="0" smtClean="0"/>
              <a:t>George W. Bush – Afghanistan &amp; Iraq</a:t>
            </a:r>
            <a:endParaRPr lang="en-US" dirty="0"/>
          </a:p>
        </p:txBody>
      </p:sp>
      <p:sp>
        <p:nvSpPr>
          <p:cNvPr id="3" name="Content Placeholder 2"/>
          <p:cNvSpPr>
            <a:spLocks noGrp="1"/>
          </p:cNvSpPr>
          <p:nvPr>
            <p:ph sz="quarter" idx="13"/>
          </p:nvPr>
        </p:nvSpPr>
        <p:spPr>
          <a:xfrm>
            <a:off x="152400" y="1143000"/>
            <a:ext cx="4419600" cy="5486400"/>
          </a:xfrm>
        </p:spPr>
        <p:txBody>
          <a:bodyPr>
            <a:normAutofit fontScale="92500" lnSpcReduction="20000"/>
          </a:bodyPr>
          <a:lstStyle/>
          <a:p>
            <a:r>
              <a:rPr lang="en-US" dirty="0" smtClean="0"/>
              <a:t>The </a:t>
            </a:r>
            <a:r>
              <a:rPr lang="en-US" u="sng" dirty="0" smtClean="0">
                <a:solidFill>
                  <a:schemeClr val="tx2"/>
                </a:solidFill>
                <a:effectLst>
                  <a:outerShdw blurRad="38100" dist="38100" dir="2700000" algn="tl">
                    <a:srgbClr val="000000">
                      <a:alpha val="43137"/>
                    </a:srgbClr>
                  </a:outerShdw>
                </a:effectLst>
              </a:rPr>
              <a:t>War in Afghanistan </a:t>
            </a:r>
            <a:r>
              <a:rPr lang="en-US" dirty="0" smtClean="0"/>
              <a:t>was a direct result of the 9/11 terrorist attacks.  The Taliban, an Islamic fundamentalist government which had sponsored and supported Al-Qaeda during the years leading up to the terrorist attacks, was overthrow.  American soldiers have been attempting to secure the region and help to build a democracy there ever since.  </a:t>
            </a:r>
          </a:p>
          <a:p>
            <a:r>
              <a:rPr lang="en-US" u="sng" dirty="0" smtClean="0">
                <a:solidFill>
                  <a:schemeClr val="tx2"/>
                </a:solidFill>
                <a:effectLst>
                  <a:outerShdw blurRad="38100" dist="38100" dir="2700000" algn="tl">
                    <a:srgbClr val="000000">
                      <a:alpha val="43137"/>
                    </a:srgbClr>
                  </a:outerShdw>
                </a:effectLst>
              </a:rPr>
              <a:t>In 2003, George Bush invaded Iraq</a:t>
            </a:r>
            <a:r>
              <a:rPr lang="en-US" dirty="0" smtClean="0"/>
              <a:t>.  This nation had very little to do with terrorism; however, after incorrectly claiming that the Iraqis had “weapons of mass destruction,” they were invaded.  Saddam Hussein was captured and killed. </a:t>
            </a:r>
          </a:p>
          <a:p>
            <a:r>
              <a:rPr lang="en-US" dirty="0" smtClean="0"/>
              <a:t>In order to help maintain the security of the nation and gather information to prevent terrorist attacks, the United States Congress passed the </a:t>
            </a:r>
            <a:r>
              <a:rPr lang="en-US" u="sng" dirty="0" smtClean="0">
                <a:solidFill>
                  <a:schemeClr val="tx2"/>
                </a:solidFill>
                <a:effectLst>
                  <a:outerShdw blurRad="38100" dist="38100" dir="2700000" algn="tl">
                    <a:srgbClr val="000000">
                      <a:alpha val="43137"/>
                    </a:srgbClr>
                  </a:outerShdw>
                </a:effectLst>
              </a:rPr>
              <a:t>Patriot Act </a:t>
            </a:r>
            <a:r>
              <a:rPr lang="en-US" dirty="0" smtClean="0"/>
              <a:t>during this period.  It allowed the government to collect information from e-mails and telephone conversations which Americans had, in order to collect evidence against terrorist organizations and make pre-emptive strikes against murderous groups like Al-Qaeda</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81538" y="1195323"/>
            <a:ext cx="3567112" cy="5091241"/>
          </a:xfrm>
        </p:spPr>
      </p:pic>
    </p:spTree>
    <p:extLst>
      <p:ext uri="{BB962C8B-B14F-4D97-AF65-F5344CB8AC3E}">
        <p14:creationId xmlns:p14="http://schemas.microsoft.com/office/powerpoint/2010/main" val="41160006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90600" y="228600"/>
            <a:ext cx="7315200" cy="1154097"/>
          </a:xfrm>
        </p:spPr>
        <p:txBody>
          <a:bodyPr/>
          <a:lstStyle/>
          <a:p>
            <a:r>
              <a:rPr lang="en-US" dirty="0" smtClean="0"/>
              <a:t>The Cold War Era Policies </a:t>
            </a:r>
            <a:endParaRPr lang="en-US" dirty="0"/>
          </a:p>
        </p:txBody>
      </p:sp>
      <p:sp>
        <p:nvSpPr>
          <p:cNvPr id="5" name="Content Placeholder 4"/>
          <p:cNvSpPr>
            <a:spLocks noGrp="1"/>
          </p:cNvSpPr>
          <p:nvPr>
            <p:ph sz="quarter" idx="13"/>
          </p:nvPr>
        </p:nvSpPr>
        <p:spPr>
          <a:xfrm>
            <a:off x="685800" y="1447800"/>
            <a:ext cx="3657600" cy="4888992"/>
          </a:xfrm>
        </p:spPr>
        <p:txBody>
          <a:bodyPr>
            <a:normAutofit/>
          </a:bodyPr>
          <a:lstStyle/>
          <a:p>
            <a:pPr marL="45720" indent="0">
              <a:buNone/>
            </a:pPr>
            <a:r>
              <a:rPr lang="en-US" dirty="0" smtClean="0"/>
              <a:t>During the Cold War with the Soviet Union, from 1945 – 1991, the United States attempted to influence other nations using a variety of foreign policies.  </a:t>
            </a:r>
            <a:endParaRPr lang="en-US" dirty="0"/>
          </a:p>
          <a:p>
            <a:pPr marL="45720" indent="0">
              <a:buNone/>
            </a:pPr>
            <a:r>
              <a:rPr lang="en-US" dirty="0" smtClean="0"/>
              <a:t>Three of the most effective ways were – </a:t>
            </a:r>
          </a:p>
          <a:p>
            <a:pPr marL="45720" indent="0">
              <a:buNone/>
            </a:pPr>
            <a:endParaRPr lang="en-US" dirty="0"/>
          </a:p>
          <a:p>
            <a:pPr marL="502920" indent="-457200">
              <a:buAutoNum type="arabicPeriod"/>
            </a:pPr>
            <a:r>
              <a:rPr lang="en-US" dirty="0" smtClean="0"/>
              <a:t>Foreign Aid – Money</a:t>
            </a:r>
          </a:p>
          <a:p>
            <a:pPr marL="502920" indent="-457200">
              <a:buAutoNum type="arabicPeriod"/>
            </a:pPr>
            <a:endParaRPr lang="en-US" dirty="0"/>
          </a:p>
          <a:p>
            <a:pPr marL="502920" indent="-457200">
              <a:buAutoNum type="arabicPeriod"/>
            </a:pPr>
            <a:r>
              <a:rPr lang="en-US" dirty="0" smtClean="0"/>
              <a:t>Humanitarian Aid – Food and Medicine</a:t>
            </a:r>
          </a:p>
          <a:p>
            <a:pPr marL="502920" indent="-457200">
              <a:buAutoNum type="arabicPeriod"/>
            </a:pPr>
            <a:endParaRPr lang="en-US" dirty="0"/>
          </a:p>
          <a:p>
            <a:pPr marL="502920" indent="-457200">
              <a:buAutoNum type="arabicPeriod"/>
            </a:pPr>
            <a:r>
              <a:rPr lang="en-US" dirty="0" smtClean="0"/>
              <a:t>Support for Human Rights</a:t>
            </a:r>
            <a:endParaRPr lang="en-US" dirty="0"/>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6365" y="1447800"/>
            <a:ext cx="3725070" cy="2971800"/>
          </a:xfrm>
        </p:spPr>
      </p:pic>
      <p:sp>
        <p:nvSpPr>
          <p:cNvPr id="8" name="Rounded Rectangle 7"/>
          <p:cNvSpPr/>
          <p:nvPr/>
        </p:nvSpPr>
        <p:spPr>
          <a:xfrm>
            <a:off x="4343400" y="4585855"/>
            <a:ext cx="41910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bg1"/>
                </a:solidFill>
              </a:rPr>
              <a:t>Many of the same methods the United States used in order to stop the spread of communism are used presently in order to stop the spread of radical ideologies, like terrorism.  </a:t>
            </a:r>
            <a:endParaRPr lang="en-US" dirty="0">
              <a:solidFill>
                <a:schemeClr val="bg1"/>
              </a:solidFill>
            </a:endParaRPr>
          </a:p>
        </p:txBody>
      </p:sp>
    </p:spTree>
    <p:extLst>
      <p:ext uri="{BB962C8B-B14F-4D97-AF65-F5344CB8AC3E}">
        <p14:creationId xmlns:p14="http://schemas.microsoft.com/office/powerpoint/2010/main" val="16895425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772400" cy="817485"/>
          </a:xfrm>
        </p:spPr>
        <p:txBody>
          <a:bodyPr>
            <a:normAutofit fontScale="90000"/>
          </a:bodyPr>
          <a:lstStyle/>
          <a:p>
            <a:r>
              <a:rPr lang="en-US" dirty="0" smtClean="0"/>
              <a:t>Modern Immigration – Asia and Latin America</a:t>
            </a:r>
            <a:endParaRPr lang="en-US" dirty="0"/>
          </a:p>
        </p:txBody>
      </p:sp>
      <p:sp>
        <p:nvSpPr>
          <p:cNvPr id="3" name="Content Placeholder 2"/>
          <p:cNvSpPr>
            <a:spLocks noGrp="1"/>
          </p:cNvSpPr>
          <p:nvPr>
            <p:ph sz="quarter" idx="13"/>
          </p:nvPr>
        </p:nvSpPr>
        <p:spPr>
          <a:xfrm>
            <a:off x="228600" y="1219200"/>
            <a:ext cx="4251960" cy="5410200"/>
          </a:xfrm>
        </p:spPr>
        <p:txBody>
          <a:bodyPr>
            <a:normAutofit fontScale="92500" lnSpcReduction="20000"/>
          </a:bodyPr>
          <a:lstStyle/>
          <a:p>
            <a:r>
              <a:rPr lang="en-US" dirty="0" smtClean="0"/>
              <a:t>Since the 1960s, changes in immigration laws have led to more immigration from </a:t>
            </a:r>
            <a:r>
              <a:rPr lang="en-US" u="sng" dirty="0" smtClean="0">
                <a:solidFill>
                  <a:schemeClr val="tx2"/>
                </a:solidFill>
                <a:effectLst>
                  <a:outerShdw blurRad="38100" dist="38100" dir="2700000" algn="tl">
                    <a:srgbClr val="000000">
                      <a:alpha val="43137"/>
                    </a:srgbClr>
                  </a:outerShdw>
                </a:effectLst>
              </a:rPr>
              <a:t>Asia and Latin America</a:t>
            </a:r>
            <a:r>
              <a:rPr lang="en-US" dirty="0" smtClean="0"/>
              <a:t>:</a:t>
            </a:r>
          </a:p>
          <a:p>
            <a:pPr marL="45720" indent="0" algn="ctr">
              <a:buNone/>
            </a:pPr>
            <a:r>
              <a:rPr lang="en-US" sz="2200" b="1" dirty="0" smtClean="0">
                <a:cs typeface="FrankRuehl" panose="020E0503060101010101" pitchFamily="34" charset="-79"/>
              </a:rPr>
              <a:t>Japan</a:t>
            </a:r>
          </a:p>
          <a:p>
            <a:pPr marL="45720" indent="0" algn="ctr">
              <a:buNone/>
            </a:pPr>
            <a:r>
              <a:rPr lang="en-US" sz="2200" b="1" dirty="0" smtClean="0">
                <a:cs typeface="FrankRuehl" panose="020E0503060101010101" pitchFamily="34" charset="-79"/>
              </a:rPr>
              <a:t>China</a:t>
            </a:r>
          </a:p>
          <a:p>
            <a:pPr marL="45720" indent="0" algn="ctr">
              <a:buNone/>
            </a:pPr>
            <a:r>
              <a:rPr lang="en-US" sz="2200" b="1" dirty="0" smtClean="0">
                <a:cs typeface="FrankRuehl" panose="020E0503060101010101" pitchFamily="34" charset="-79"/>
              </a:rPr>
              <a:t>The Philippines</a:t>
            </a:r>
          </a:p>
          <a:p>
            <a:pPr marL="45720" indent="0" algn="ctr">
              <a:buNone/>
            </a:pPr>
            <a:r>
              <a:rPr lang="en-US" sz="2200" b="1" dirty="0" smtClean="0">
                <a:cs typeface="FrankRuehl" panose="020E0503060101010101" pitchFamily="34" charset="-79"/>
              </a:rPr>
              <a:t>India</a:t>
            </a:r>
          </a:p>
          <a:p>
            <a:pPr marL="45720" indent="0" algn="ctr">
              <a:buNone/>
            </a:pPr>
            <a:r>
              <a:rPr lang="en-US" sz="2200" b="1" dirty="0" smtClean="0">
                <a:cs typeface="FrankRuehl" panose="020E0503060101010101" pitchFamily="34" charset="-79"/>
              </a:rPr>
              <a:t>Mexico</a:t>
            </a:r>
          </a:p>
          <a:p>
            <a:pPr marL="45720" indent="0" algn="ctr">
              <a:buNone/>
            </a:pPr>
            <a:r>
              <a:rPr lang="en-US" sz="2200" b="1" dirty="0" smtClean="0">
                <a:cs typeface="FrankRuehl" panose="020E0503060101010101" pitchFamily="34" charset="-79"/>
              </a:rPr>
              <a:t>Central America</a:t>
            </a:r>
          </a:p>
          <a:p>
            <a:pPr marL="45720" indent="0" algn="ctr">
              <a:buNone/>
            </a:pPr>
            <a:r>
              <a:rPr lang="en-US" sz="2200" b="1" dirty="0" smtClean="0">
                <a:cs typeface="FrankRuehl" panose="020E0503060101010101" pitchFamily="34" charset="-79"/>
              </a:rPr>
              <a:t>The Caribbean</a:t>
            </a:r>
          </a:p>
          <a:p>
            <a:pPr marL="45720" indent="0" algn="ctr">
              <a:buNone/>
            </a:pPr>
            <a:endParaRPr lang="en-US" dirty="0" smtClean="0">
              <a:solidFill>
                <a:schemeClr val="tx2"/>
              </a:solidFill>
            </a:endParaRPr>
          </a:p>
          <a:p>
            <a:r>
              <a:rPr lang="en-US" dirty="0" smtClean="0"/>
              <a:t>Many of these immigrant groups have become politically influential.  For example, </a:t>
            </a:r>
            <a:r>
              <a:rPr lang="en-US" u="sng" dirty="0" smtClean="0">
                <a:solidFill>
                  <a:schemeClr val="tx2"/>
                </a:solidFill>
                <a:effectLst>
                  <a:outerShdw blurRad="38100" dist="38100" dir="2700000" algn="tl">
                    <a:srgbClr val="000000">
                      <a:alpha val="43137"/>
                    </a:srgbClr>
                  </a:outerShdw>
                </a:effectLst>
              </a:rPr>
              <a:t>Cuban-Americans</a:t>
            </a:r>
            <a:r>
              <a:rPr lang="en-US" dirty="0" smtClean="0"/>
              <a:t> have continued to support a strong stance against the Castro regime in Cuba.  The swing state of Florida often hinges on Cuban-American voters.</a:t>
            </a:r>
          </a:p>
          <a:p>
            <a:r>
              <a:rPr lang="en-US" dirty="0" smtClean="0"/>
              <a:t>Most immigrants come to America motivated by a desire for </a:t>
            </a:r>
            <a:r>
              <a:rPr lang="en-US" u="sng" dirty="0" smtClean="0">
                <a:solidFill>
                  <a:schemeClr val="tx2"/>
                </a:solidFill>
                <a:effectLst>
                  <a:outerShdw blurRad="38100" dist="38100" dir="2700000" algn="tl">
                    <a:srgbClr val="000000">
                      <a:alpha val="43137"/>
                    </a:srgbClr>
                  </a:outerShdw>
                </a:effectLst>
              </a:rPr>
              <a:t>political freedom </a:t>
            </a:r>
            <a:r>
              <a:rPr lang="en-US" dirty="0" smtClean="0"/>
              <a:t>and </a:t>
            </a:r>
            <a:r>
              <a:rPr lang="en-US" u="sng" dirty="0" smtClean="0">
                <a:solidFill>
                  <a:schemeClr val="tx2"/>
                </a:solidFill>
                <a:effectLst>
                  <a:outerShdw blurRad="38100" dist="38100" dir="2700000" algn="tl">
                    <a:srgbClr val="000000">
                      <a:alpha val="43137"/>
                    </a:srgbClr>
                  </a:outerShdw>
                </a:effectLst>
              </a:rPr>
              <a:t>economic opportunity</a:t>
            </a:r>
            <a:r>
              <a:rPr lang="en-US" dirty="0" smtClean="0"/>
              <a:t>.</a:t>
            </a:r>
            <a:endParaRPr lang="en-US" dirty="0"/>
          </a:p>
        </p:txBody>
      </p:sp>
      <p:pic>
        <p:nvPicPr>
          <p:cNvPr id="5" name="Content Placeholder 4"/>
          <p:cNvPicPr>
            <a:picLocks noGrp="1" noChangeAspect="1"/>
          </p:cNvPicPr>
          <p:nvPr>
            <p:ph sz="quarter" idx="14"/>
          </p:nvPr>
        </p:nvPicPr>
        <p:blipFill>
          <a:blip r:embed="rId2">
            <a:grayscl/>
            <a:extLst>
              <a:ext uri="{28A0092B-C50C-407E-A947-70E740481C1C}">
                <a14:useLocalDpi xmlns:a14="http://schemas.microsoft.com/office/drawing/2010/main" val="0"/>
              </a:ext>
            </a:extLst>
          </a:blip>
          <a:stretch>
            <a:fillRect/>
          </a:stretch>
        </p:blipFill>
        <p:spPr>
          <a:xfrm>
            <a:off x="4495800" y="1295400"/>
            <a:ext cx="4249712" cy="4114800"/>
          </a:xfrm>
        </p:spPr>
      </p:pic>
      <p:sp>
        <p:nvSpPr>
          <p:cNvPr id="6" name="Rounded Rectangle 5"/>
          <p:cNvSpPr/>
          <p:nvPr/>
        </p:nvSpPr>
        <p:spPr>
          <a:xfrm>
            <a:off x="4498109" y="5128491"/>
            <a:ext cx="43434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bg1"/>
                </a:solidFill>
              </a:rPr>
              <a:t>Immigrants to the United States of America fill in the lowest paying jobs – allowing small companies to make higher profits.  The ethnic diversity of the United States improves, and diversity in music, arts, and literature is all ameliorated, as well. </a:t>
            </a:r>
            <a:endParaRPr lang="en-US" dirty="0">
              <a:solidFill>
                <a:schemeClr val="bg1"/>
              </a:solidFill>
            </a:endParaRPr>
          </a:p>
        </p:txBody>
      </p:sp>
    </p:spTree>
    <p:extLst>
      <p:ext uri="{BB962C8B-B14F-4D97-AF65-F5344CB8AC3E}">
        <p14:creationId xmlns:p14="http://schemas.microsoft.com/office/powerpoint/2010/main" val="16572272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315200" cy="665085"/>
          </a:xfrm>
        </p:spPr>
        <p:txBody>
          <a:bodyPr>
            <a:normAutofit fontScale="90000"/>
          </a:bodyPr>
          <a:lstStyle/>
          <a:p>
            <a:r>
              <a:rPr lang="en-US" dirty="0" smtClean="0"/>
              <a:t>Modern Immigration – The Costs</a:t>
            </a:r>
            <a:endParaRPr lang="en-US" dirty="0"/>
          </a:p>
        </p:txBody>
      </p:sp>
      <p:sp>
        <p:nvSpPr>
          <p:cNvPr id="3" name="Content Placeholder 2"/>
          <p:cNvSpPr>
            <a:spLocks noGrp="1"/>
          </p:cNvSpPr>
          <p:nvPr>
            <p:ph sz="quarter" idx="13"/>
          </p:nvPr>
        </p:nvSpPr>
        <p:spPr>
          <a:xfrm>
            <a:off x="304800" y="1219200"/>
            <a:ext cx="4175760" cy="5562600"/>
          </a:xfrm>
        </p:spPr>
        <p:txBody>
          <a:bodyPr>
            <a:normAutofit fontScale="92500" lnSpcReduction="20000"/>
          </a:bodyPr>
          <a:lstStyle/>
          <a:p>
            <a:r>
              <a:rPr lang="en-US" u="sng" dirty="0" smtClean="0">
                <a:solidFill>
                  <a:schemeClr val="tx2"/>
                </a:solidFill>
                <a:effectLst>
                  <a:outerShdw blurRad="38100" dist="38100" dir="2700000" algn="tl">
                    <a:srgbClr val="000000">
                      <a:alpha val="43137"/>
                    </a:srgbClr>
                  </a:outerShdw>
                </a:effectLst>
              </a:rPr>
              <a:t>Immigrants </a:t>
            </a:r>
            <a:r>
              <a:rPr lang="en-US" dirty="0" smtClean="0"/>
              <a:t>– and particularly those who immigrate to the United States illegally – put burdens upon the United States government: </a:t>
            </a:r>
          </a:p>
          <a:p>
            <a:pPr marL="502920" indent="-457200">
              <a:buFont typeface="+mj-lt"/>
              <a:buAutoNum type="arabicPeriod"/>
            </a:pPr>
            <a:r>
              <a:rPr lang="en-US" dirty="0" smtClean="0"/>
              <a:t>A </a:t>
            </a:r>
            <a:r>
              <a:rPr lang="en-US" u="sng" dirty="0" smtClean="0">
                <a:solidFill>
                  <a:schemeClr val="tx2"/>
                </a:solidFill>
                <a:effectLst>
                  <a:outerShdw blurRad="38100" dist="38100" dir="2700000" algn="tl">
                    <a:srgbClr val="000000">
                      <a:alpha val="43137"/>
                    </a:srgbClr>
                  </a:outerShdw>
                </a:effectLst>
              </a:rPr>
              <a:t>strain is placed upon government services </a:t>
            </a:r>
            <a:r>
              <a:rPr lang="en-US" dirty="0" smtClean="0"/>
              <a:t>which reach out to poor populations. </a:t>
            </a:r>
          </a:p>
          <a:p>
            <a:pPr marL="502920" indent="-457200">
              <a:buFont typeface="+mj-lt"/>
              <a:buAutoNum type="arabicPeriod"/>
            </a:pPr>
            <a:r>
              <a:rPr lang="en-US" u="sng" dirty="0" smtClean="0">
                <a:solidFill>
                  <a:schemeClr val="tx2"/>
                </a:solidFill>
                <a:effectLst>
                  <a:outerShdw blurRad="38100" dist="38100" dir="2700000" algn="tl">
                    <a:srgbClr val="000000">
                      <a:alpha val="43137"/>
                    </a:srgbClr>
                  </a:outerShdw>
                </a:effectLst>
              </a:rPr>
              <a:t>Hospitals</a:t>
            </a:r>
            <a:r>
              <a:rPr lang="en-US" dirty="0" smtClean="0"/>
              <a:t> which treat immigrants who have no health insurance must either eat the loss or pass it on to other customers – causing higher health care premiums. </a:t>
            </a:r>
          </a:p>
          <a:p>
            <a:pPr marL="502920" indent="-457200">
              <a:buFont typeface="+mj-lt"/>
              <a:buAutoNum type="arabicPeriod"/>
            </a:pPr>
            <a:r>
              <a:rPr lang="en-US" u="sng" dirty="0" smtClean="0">
                <a:solidFill>
                  <a:schemeClr val="tx2"/>
                </a:solidFill>
                <a:effectLst>
                  <a:outerShdw blurRad="38100" dist="38100" dir="2700000" algn="tl">
                    <a:srgbClr val="000000">
                      <a:alpha val="43137"/>
                    </a:srgbClr>
                  </a:outerShdw>
                </a:effectLst>
              </a:rPr>
              <a:t>Schools</a:t>
            </a:r>
            <a:r>
              <a:rPr lang="en-US" dirty="0" smtClean="0"/>
              <a:t> must accommodate immigrants and differentiate instruction for students by employing </a:t>
            </a:r>
            <a:r>
              <a:rPr lang="en-US" u="sng" dirty="0" smtClean="0">
                <a:solidFill>
                  <a:schemeClr val="tx2"/>
                </a:solidFill>
                <a:effectLst>
                  <a:outerShdw blurRad="38100" dist="38100" dir="2700000" algn="tl">
                    <a:srgbClr val="000000">
                      <a:alpha val="43137"/>
                    </a:srgbClr>
                  </a:outerShdw>
                </a:effectLst>
              </a:rPr>
              <a:t>bilingual teachers </a:t>
            </a:r>
            <a:r>
              <a:rPr lang="en-US" dirty="0" smtClean="0"/>
              <a:t>at great cost. </a:t>
            </a:r>
          </a:p>
          <a:p>
            <a:pPr marL="502920" indent="-457200">
              <a:buFont typeface="+mj-lt"/>
              <a:buAutoNum type="arabicPeriod"/>
            </a:pPr>
            <a:r>
              <a:rPr lang="en-US" dirty="0" smtClean="0"/>
              <a:t>In order to enforce </a:t>
            </a:r>
            <a:r>
              <a:rPr lang="en-US" u="sng" dirty="0" smtClean="0">
                <a:solidFill>
                  <a:schemeClr val="tx2"/>
                </a:solidFill>
                <a:effectLst>
                  <a:outerShdw blurRad="38100" dist="38100" dir="2700000" algn="tl">
                    <a:srgbClr val="000000">
                      <a:alpha val="43137"/>
                    </a:srgbClr>
                  </a:outerShdw>
                </a:effectLst>
              </a:rPr>
              <a:t>the borders </a:t>
            </a:r>
            <a:r>
              <a:rPr lang="en-US" dirty="0" smtClean="0"/>
              <a:t>of the nation, federal agents must be employed and supplied at great cost. </a:t>
            </a:r>
          </a:p>
          <a:p>
            <a:pPr marL="502920" indent="-457200">
              <a:buFont typeface="+mj-lt"/>
              <a:buAutoNum type="arabicPeriod"/>
            </a:pPr>
            <a:r>
              <a:rPr lang="en-US" dirty="0" smtClean="0"/>
              <a:t>Because there are already so many illegal immigrants in the United States – some of whom have children who are American citizens – there is a need for a pathway to citizenship for Americans.</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84800" y="1066800"/>
            <a:ext cx="3384400" cy="28194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00" y="3962400"/>
            <a:ext cx="3352800" cy="2791206"/>
          </a:xfrm>
          <a:prstGeom prst="rect">
            <a:avLst/>
          </a:prstGeom>
        </p:spPr>
      </p:pic>
    </p:spTree>
    <p:extLst>
      <p:ext uri="{BB962C8B-B14F-4D97-AF65-F5344CB8AC3E}">
        <p14:creationId xmlns:p14="http://schemas.microsoft.com/office/powerpoint/2010/main" val="39881885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7315200" cy="914399"/>
          </a:xfrm>
        </p:spPr>
        <p:txBody>
          <a:bodyPr>
            <a:normAutofit fontScale="90000"/>
          </a:bodyPr>
          <a:lstStyle/>
          <a:p>
            <a:r>
              <a:rPr lang="en-US" dirty="0" smtClean="0"/>
              <a:t>Satellites, Technology, and the Age of Information  </a:t>
            </a:r>
            <a:endParaRPr lang="en-US" dirty="0"/>
          </a:p>
        </p:txBody>
      </p:sp>
      <p:sp>
        <p:nvSpPr>
          <p:cNvPr id="3" name="Content Placeholder 2"/>
          <p:cNvSpPr>
            <a:spLocks noGrp="1"/>
          </p:cNvSpPr>
          <p:nvPr>
            <p:ph sz="quarter" idx="13"/>
          </p:nvPr>
        </p:nvSpPr>
        <p:spPr>
          <a:xfrm>
            <a:off x="762000" y="1447800"/>
            <a:ext cx="3718560" cy="4888992"/>
          </a:xfrm>
        </p:spPr>
        <p:txBody>
          <a:bodyPr>
            <a:normAutofit lnSpcReduction="10000"/>
          </a:bodyPr>
          <a:lstStyle/>
          <a:p>
            <a:r>
              <a:rPr lang="en-US" dirty="0" smtClean="0"/>
              <a:t>The improvements in technology and the expansion of media have led to better forms of communication and more informative media outlets which can produce news stories virtually 24 hours a day, seven days a week. The constant barrage of information has changed the way businesses work and the way individuals carry out day to day tasks.</a:t>
            </a:r>
          </a:p>
          <a:p>
            <a:r>
              <a:rPr lang="en-US" dirty="0" smtClean="0"/>
              <a:t>Satellite TV, cable news networks, cellular phones, and the internet have changed the way Americans live. </a:t>
            </a:r>
          </a:p>
          <a:p>
            <a:r>
              <a:rPr lang="en-US" dirty="0" smtClean="0"/>
              <a:t>Technology and access to news has made Americans more informed – although it all seems a little confusing sometimes!</a:t>
            </a:r>
            <a:endParaRPr lang="en-US" dirty="0"/>
          </a:p>
        </p:txBody>
      </p:sp>
      <p:pic>
        <p:nvPicPr>
          <p:cNvPr id="5" name="Picture 9"/>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24400" y="914400"/>
            <a:ext cx="2781300" cy="370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ttp://newsbusters.org/sites/default/files/main_photos/2013/November/Fox%20MSNBC%20CNN.jpg?13842870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4343400"/>
            <a:ext cx="4191000" cy="23010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acebook-Twitter-Youtube-Google+-icons">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47006">
            <a:off x="6727131" y="2367148"/>
            <a:ext cx="2166733" cy="2166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96218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3400"/>
            <a:ext cx="7315200" cy="665085"/>
          </a:xfrm>
        </p:spPr>
        <p:txBody>
          <a:bodyPr>
            <a:normAutofit fontScale="90000"/>
          </a:bodyPr>
          <a:lstStyle/>
          <a:p>
            <a:r>
              <a:rPr lang="en-US" dirty="0" smtClean="0"/>
              <a:t>John F. Kennedy and the Space Race </a:t>
            </a:r>
            <a:endParaRPr lang="en-US" dirty="0"/>
          </a:p>
        </p:txBody>
      </p:sp>
      <p:sp>
        <p:nvSpPr>
          <p:cNvPr id="3" name="Content Placeholder 2"/>
          <p:cNvSpPr>
            <a:spLocks noGrp="1"/>
          </p:cNvSpPr>
          <p:nvPr>
            <p:ph sz="quarter" idx="13"/>
          </p:nvPr>
        </p:nvSpPr>
        <p:spPr>
          <a:xfrm>
            <a:off x="533400" y="1219200"/>
            <a:ext cx="3947160" cy="5410200"/>
          </a:xfrm>
        </p:spPr>
        <p:txBody>
          <a:bodyPr>
            <a:normAutofit lnSpcReduction="10000"/>
          </a:bodyPr>
          <a:lstStyle/>
          <a:p>
            <a:r>
              <a:rPr lang="en-US" dirty="0" smtClean="0"/>
              <a:t>It was John F. Kennedy who first committed the nation to the idea that public service was a responsibility.  </a:t>
            </a:r>
          </a:p>
          <a:p>
            <a:r>
              <a:rPr lang="en-US" dirty="0" smtClean="0"/>
              <a:t>Kennedy is most famous for his courageous leadership during the Cuban Missile Crisis, during which he showed great restraint in dealing with an aggressive Soviet Union in Cuba. </a:t>
            </a:r>
          </a:p>
          <a:p>
            <a:r>
              <a:rPr lang="en-US" dirty="0" smtClean="0"/>
              <a:t>John F. Kennedy committed the United States to the idea of sending a man to the moon, and returning him safely to the Earth by the end of the 1960s.</a:t>
            </a:r>
          </a:p>
          <a:p>
            <a:r>
              <a:rPr lang="en-US" dirty="0" smtClean="0"/>
              <a:t>Although he would not live to see it – President Kennedy was assassinated in 1963 – the National Aeronautics and Space Administration (NASA) would land a man on the moon in July of 1969.</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836393" y="1219200"/>
            <a:ext cx="3257401" cy="5119688"/>
          </a:xfrm>
        </p:spPr>
      </p:pic>
    </p:spTree>
    <p:extLst>
      <p:ext uri="{BB962C8B-B14F-4D97-AF65-F5344CB8AC3E}">
        <p14:creationId xmlns:p14="http://schemas.microsoft.com/office/powerpoint/2010/main" val="7058730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315200" cy="665085"/>
          </a:xfrm>
        </p:spPr>
        <p:txBody>
          <a:bodyPr>
            <a:normAutofit fontScale="90000"/>
          </a:bodyPr>
          <a:lstStyle/>
          <a:p>
            <a:r>
              <a:rPr lang="en-US" dirty="0" smtClean="0"/>
              <a:t>Technology and the Changing Workforce</a:t>
            </a:r>
            <a:endParaRPr lang="en-US" dirty="0"/>
          </a:p>
        </p:txBody>
      </p:sp>
      <p:sp>
        <p:nvSpPr>
          <p:cNvPr id="3" name="Content Placeholder 2"/>
          <p:cNvSpPr>
            <a:spLocks noGrp="1"/>
          </p:cNvSpPr>
          <p:nvPr>
            <p:ph sz="quarter" idx="13"/>
          </p:nvPr>
        </p:nvSpPr>
        <p:spPr>
          <a:xfrm>
            <a:off x="914400" y="1524000"/>
            <a:ext cx="3566160" cy="4812792"/>
          </a:xfrm>
        </p:spPr>
        <p:txBody>
          <a:bodyPr/>
          <a:lstStyle/>
          <a:p>
            <a:r>
              <a:rPr lang="en-US" dirty="0" smtClean="0"/>
              <a:t>Technology has changed the world we live in, and therefore, businesses have changed their expectations for employees.  Many employers expect all of their new hires will have computer literacy, the ability to engage with new forms of technology, and the ability to communicate with customers using that technology.</a:t>
            </a:r>
          </a:p>
          <a:p>
            <a:r>
              <a:rPr lang="en-US" dirty="0" smtClean="0"/>
              <a:t>Telecommuting to work is now commonplace in many industries.</a:t>
            </a:r>
          </a:p>
          <a:p>
            <a:r>
              <a:rPr lang="en-US" dirty="0" smtClean="0"/>
              <a:t>Working online is expected in most jobs. </a:t>
            </a:r>
          </a:p>
        </p:txBody>
      </p:sp>
      <p:pic>
        <p:nvPicPr>
          <p:cNvPr id="7" name="Content Placeholder 6"/>
          <p:cNvPicPr>
            <a:picLocks noGrp="1" noChangeAspect="1"/>
          </p:cNvPicPr>
          <p:nvPr>
            <p:ph sz="quarter" idx="14"/>
          </p:nvPr>
        </p:nvPicPr>
        <p:blipFill>
          <a:blip r:embed="rId2">
            <a:grayscl/>
            <a:extLst>
              <a:ext uri="{28A0092B-C50C-407E-A947-70E740481C1C}">
                <a14:useLocalDpi xmlns:a14="http://schemas.microsoft.com/office/drawing/2010/main" val="0"/>
              </a:ext>
            </a:extLst>
          </a:blip>
          <a:stretch>
            <a:fillRect/>
          </a:stretch>
        </p:blipFill>
        <p:spPr>
          <a:xfrm>
            <a:off x="4572000" y="1600200"/>
            <a:ext cx="3884749" cy="4038600"/>
          </a:xfrm>
        </p:spPr>
      </p:pic>
    </p:spTree>
    <p:extLst>
      <p:ext uri="{BB962C8B-B14F-4D97-AF65-F5344CB8AC3E}">
        <p14:creationId xmlns:p14="http://schemas.microsoft.com/office/powerpoint/2010/main" val="20774760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15200" cy="893685"/>
          </a:xfrm>
        </p:spPr>
        <p:txBody>
          <a:bodyPr/>
          <a:lstStyle/>
          <a:p>
            <a:r>
              <a:rPr lang="en-US" dirty="0" smtClean="0"/>
              <a:t>Medical Advances Save Lives</a:t>
            </a:r>
            <a:endParaRPr lang="en-US" dirty="0"/>
          </a:p>
        </p:txBody>
      </p:sp>
      <p:sp>
        <p:nvSpPr>
          <p:cNvPr id="3" name="Content Placeholder 2"/>
          <p:cNvSpPr>
            <a:spLocks noGrp="1"/>
          </p:cNvSpPr>
          <p:nvPr>
            <p:ph sz="quarter" idx="13"/>
          </p:nvPr>
        </p:nvSpPr>
        <p:spPr>
          <a:xfrm>
            <a:off x="914400" y="1447800"/>
            <a:ext cx="3566160" cy="4888992"/>
          </a:xfrm>
        </p:spPr>
        <p:txBody>
          <a:bodyPr>
            <a:normAutofit lnSpcReduction="10000"/>
          </a:bodyPr>
          <a:lstStyle/>
          <a:p>
            <a:r>
              <a:rPr lang="en-US" dirty="0" smtClean="0"/>
              <a:t>Jonas Salk developed a vaccine to prevent polio, saving millions of lives, and gave it away to the world for free. </a:t>
            </a:r>
          </a:p>
          <a:p>
            <a:r>
              <a:rPr lang="en-US" dirty="0" smtClean="0"/>
              <a:t>Dr. Charles Drew, an African-American doctor, developed a method for blood banking which saved millions of lives. </a:t>
            </a:r>
          </a:p>
          <a:p>
            <a:r>
              <a:rPr lang="en-US" dirty="0" smtClean="0"/>
              <a:t>Effective treatments for AIDS, an auto-immune disease caused by the HIV virus were developed in the 1990s, in time to help many HIV-positive patients recover and survive. </a:t>
            </a:r>
            <a:endParaRPr lang="en-US" dirty="0"/>
          </a:p>
          <a:p>
            <a:r>
              <a:rPr lang="en-US" dirty="0" smtClean="0"/>
              <a:t>Doctors continue to make gains against deadly pandemic diseases.  Life expectancy and quality of life both improve as a result.</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41081" y="1793081"/>
            <a:ext cx="3248025" cy="4200525"/>
          </a:xfrm>
        </p:spPr>
      </p:pic>
    </p:spTree>
    <p:extLst>
      <p:ext uri="{BB962C8B-B14F-4D97-AF65-F5344CB8AC3E}">
        <p14:creationId xmlns:p14="http://schemas.microsoft.com/office/powerpoint/2010/main" val="23929604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315200" cy="893685"/>
          </a:xfrm>
        </p:spPr>
        <p:txBody>
          <a:bodyPr/>
          <a:lstStyle/>
          <a:p>
            <a:r>
              <a:rPr lang="en-US" dirty="0" smtClean="0"/>
              <a:t>The Space Race and Famous Astronauts</a:t>
            </a:r>
            <a:endParaRPr lang="en-US" dirty="0"/>
          </a:p>
        </p:txBody>
      </p:sp>
      <p:sp>
        <p:nvSpPr>
          <p:cNvPr id="3" name="Content Placeholder 2"/>
          <p:cNvSpPr>
            <a:spLocks noGrp="1"/>
          </p:cNvSpPr>
          <p:nvPr>
            <p:ph sz="quarter" idx="13"/>
          </p:nvPr>
        </p:nvSpPr>
        <p:spPr>
          <a:xfrm>
            <a:off x="304800" y="1143000"/>
            <a:ext cx="3429000" cy="5486400"/>
          </a:xfrm>
        </p:spPr>
        <p:txBody>
          <a:bodyPr>
            <a:normAutofit lnSpcReduction="10000"/>
          </a:bodyPr>
          <a:lstStyle/>
          <a:p>
            <a:r>
              <a:rPr lang="en-US" dirty="0" smtClean="0"/>
              <a:t>After the Soviet Union launched Sputnik into outer space in 1957, many Americans became motivated to pursue “the Space Race.”  In addition to seeking knowledge about the universe, the space race was as way to show off missile technology!</a:t>
            </a:r>
          </a:p>
          <a:p>
            <a:r>
              <a:rPr lang="en-US" dirty="0" smtClean="0"/>
              <a:t>John Glenn was the first American to go into outer space.  (</a:t>
            </a:r>
            <a:r>
              <a:rPr lang="en-US" u="sng" dirty="0" smtClean="0">
                <a:solidFill>
                  <a:schemeClr val="tx2"/>
                </a:solidFill>
              </a:rPr>
              <a:t>NOTE</a:t>
            </a:r>
            <a:r>
              <a:rPr lang="en-US" dirty="0" smtClean="0"/>
              <a:t>: Yuri Gagarin, a Soviet Cosmonaut, was the first man in space.)</a:t>
            </a:r>
          </a:p>
          <a:p>
            <a:r>
              <a:rPr lang="en-US" dirty="0" smtClean="0"/>
              <a:t>Neil Armstrong was the first man to set foot on the moon.  As he stated, “That’s one small step for man, one giant leap for mankind!” </a:t>
            </a:r>
          </a:p>
          <a:p>
            <a:r>
              <a:rPr lang="en-US" dirty="0" smtClean="0"/>
              <a:t>Sally Ride was the first woman to go into space. She went on board the space shuttle </a:t>
            </a:r>
            <a:r>
              <a:rPr lang="en-US" i="1" dirty="0" smtClean="0"/>
              <a:t>Challenger</a:t>
            </a:r>
            <a:r>
              <a:rPr lang="en-US" dirty="0" smtClean="0"/>
              <a:t>.</a:t>
            </a:r>
            <a:endParaRPr lang="en-US" dirty="0"/>
          </a:p>
        </p:txBody>
      </p:sp>
      <p:pic>
        <p:nvPicPr>
          <p:cNvPr id="5" name="Content Placeholder 4"/>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3810000" y="1219200"/>
            <a:ext cx="5059765" cy="5334000"/>
          </a:xfrm>
        </p:spPr>
      </p:pic>
    </p:spTree>
    <p:extLst>
      <p:ext uri="{BB962C8B-B14F-4D97-AF65-F5344CB8AC3E}">
        <p14:creationId xmlns:p14="http://schemas.microsoft.com/office/powerpoint/2010/main" val="42678156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7315200" cy="817485"/>
          </a:xfrm>
        </p:spPr>
        <p:txBody>
          <a:bodyPr>
            <a:normAutofit/>
          </a:bodyPr>
          <a:lstStyle/>
          <a:p>
            <a:r>
              <a:rPr lang="en-US" dirty="0" smtClean="0"/>
              <a:t>Accomplishments of NASA</a:t>
            </a:r>
            <a:endParaRPr lang="en-US" dirty="0"/>
          </a:p>
        </p:txBody>
      </p:sp>
      <p:sp>
        <p:nvSpPr>
          <p:cNvPr id="3" name="Content Placeholder 2"/>
          <p:cNvSpPr>
            <a:spLocks noGrp="1"/>
          </p:cNvSpPr>
          <p:nvPr>
            <p:ph sz="quarter" idx="13"/>
          </p:nvPr>
        </p:nvSpPr>
        <p:spPr>
          <a:xfrm>
            <a:off x="762000" y="1143000"/>
            <a:ext cx="3718560" cy="5193792"/>
          </a:xfrm>
        </p:spPr>
        <p:txBody>
          <a:bodyPr>
            <a:normAutofit fontScale="92500"/>
          </a:bodyPr>
          <a:lstStyle/>
          <a:p>
            <a:r>
              <a:rPr lang="en-US" u="sng" dirty="0" smtClean="0">
                <a:solidFill>
                  <a:schemeClr val="tx2"/>
                </a:solidFill>
                <a:effectLst>
                  <a:outerShdw blurRad="38100" dist="38100" dir="2700000" algn="tl">
                    <a:srgbClr val="000000">
                      <a:alpha val="43137"/>
                    </a:srgbClr>
                  </a:outerShdw>
                </a:effectLst>
              </a:rPr>
              <a:t>The Voyager Missions </a:t>
            </a:r>
            <a:r>
              <a:rPr lang="en-US" dirty="0" smtClean="0"/>
              <a:t>– Voyager 1 and Voyager 2 – were sent out into space during the 1970s.  Both satellites continue to collect information and images of the Cosmos. </a:t>
            </a:r>
          </a:p>
          <a:p>
            <a:r>
              <a:rPr lang="en-US" dirty="0" smtClean="0"/>
              <a:t>The </a:t>
            </a:r>
            <a:r>
              <a:rPr lang="en-US" u="sng" dirty="0" smtClean="0">
                <a:solidFill>
                  <a:schemeClr val="tx2"/>
                </a:solidFill>
                <a:effectLst>
                  <a:outerShdw blurRad="38100" dist="38100" dir="2700000" algn="tl">
                    <a:srgbClr val="000000">
                      <a:alpha val="43137"/>
                    </a:srgbClr>
                  </a:outerShdw>
                </a:effectLst>
              </a:rPr>
              <a:t>Space Shuttle </a:t>
            </a:r>
            <a:r>
              <a:rPr lang="en-US" dirty="0" smtClean="0"/>
              <a:t>program, which started in the early 1980s and continued until just last year, was one of the most effective programs of space exploration in world history. </a:t>
            </a:r>
          </a:p>
          <a:p>
            <a:r>
              <a:rPr lang="en-US" dirty="0" smtClean="0"/>
              <a:t>The </a:t>
            </a:r>
            <a:r>
              <a:rPr lang="en-US" u="sng" dirty="0" smtClean="0">
                <a:solidFill>
                  <a:schemeClr val="tx2"/>
                </a:solidFill>
                <a:effectLst>
                  <a:outerShdw blurRad="38100" dist="38100" dir="2700000" algn="tl">
                    <a:srgbClr val="000000">
                      <a:alpha val="43137"/>
                    </a:srgbClr>
                  </a:outerShdw>
                </a:effectLst>
              </a:rPr>
              <a:t>Hubble Space</a:t>
            </a:r>
            <a:r>
              <a:rPr lang="en-US" dirty="0" smtClean="0"/>
              <a:t> telescope, after some initial problems focusing it’s lenses, has become even more effective at gathering images and information about the solar system than the Voyager missions. </a:t>
            </a:r>
          </a:p>
          <a:p>
            <a:r>
              <a:rPr lang="en-US" dirty="0" smtClean="0"/>
              <a:t>The </a:t>
            </a:r>
            <a:r>
              <a:rPr lang="en-US" u="sng" dirty="0" smtClean="0">
                <a:solidFill>
                  <a:schemeClr val="tx2"/>
                </a:solidFill>
                <a:effectLst>
                  <a:outerShdw blurRad="38100" dist="38100" dir="2700000" algn="tl">
                    <a:srgbClr val="000000">
                      <a:alpha val="43137"/>
                    </a:srgbClr>
                  </a:outerShdw>
                </a:effectLst>
              </a:rPr>
              <a:t>Mars Rover </a:t>
            </a:r>
            <a:r>
              <a:rPr lang="en-US" dirty="0" smtClean="0"/>
              <a:t>began explorations of the “Red Planet” during the 2000s.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06740" y="1143000"/>
            <a:ext cx="3316708" cy="5195888"/>
          </a:xfrm>
        </p:spPr>
      </p:pic>
    </p:spTree>
    <p:extLst>
      <p:ext uri="{BB962C8B-B14F-4D97-AF65-F5344CB8AC3E}">
        <p14:creationId xmlns:p14="http://schemas.microsoft.com/office/powerpoint/2010/main" val="17558085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315200" cy="817485"/>
          </a:xfrm>
        </p:spPr>
        <p:txBody>
          <a:bodyPr/>
          <a:lstStyle/>
          <a:p>
            <a:r>
              <a:rPr lang="en-US" dirty="0" smtClean="0"/>
              <a:t>Lyndon Baines Johnson’s Great Society</a:t>
            </a:r>
            <a:endParaRPr lang="en-US" dirty="0"/>
          </a:p>
        </p:txBody>
      </p:sp>
      <p:sp>
        <p:nvSpPr>
          <p:cNvPr id="3" name="Content Placeholder 2"/>
          <p:cNvSpPr>
            <a:spLocks noGrp="1"/>
          </p:cNvSpPr>
          <p:nvPr>
            <p:ph sz="quarter" idx="13"/>
          </p:nvPr>
        </p:nvSpPr>
        <p:spPr>
          <a:xfrm>
            <a:off x="304800" y="1371600"/>
            <a:ext cx="4419600" cy="5257800"/>
          </a:xfrm>
        </p:spPr>
        <p:txBody>
          <a:bodyPr>
            <a:normAutofit lnSpcReduction="10000"/>
          </a:bodyPr>
          <a:lstStyle/>
          <a:p>
            <a:r>
              <a:rPr lang="en-US" dirty="0" smtClean="0"/>
              <a:t>As President of the United States, </a:t>
            </a:r>
            <a:r>
              <a:rPr lang="en-US" u="sng" dirty="0" smtClean="0">
                <a:solidFill>
                  <a:schemeClr val="tx2"/>
                </a:solidFill>
                <a:effectLst>
                  <a:outerShdw blurRad="38100" dist="38100" dir="2700000" algn="tl">
                    <a:srgbClr val="000000">
                      <a:alpha val="43137"/>
                    </a:srgbClr>
                  </a:outerShdw>
                </a:effectLst>
              </a:rPr>
              <a:t>Lyndon Baines Johnson</a:t>
            </a:r>
            <a:r>
              <a:rPr lang="en-US" dirty="0" smtClean="0"/>
              <a:t> found himself in a very difficult position.  He was a disciple of Franklin Delano Roosevelt, and wanted for the government to provide help for the poor in the form of education, health care, and welfare programs.  However, he was also President at the height of the Cold War – meaning that much of the budget was devoted to military spending and the war in Vietnam.  LBJ envisioned a program he called </a:t>
            </a:r>
            <a:r>
              <a:rPr lang="en-US" u="sng" dirty="0" smtClean="0">
                <a:solidFill>
                  <a:schemeClr val="tx2"/>
                </a:solidFill>
                <a:effectLst>
                  <a:outerShdw blurRad="38100" dist="38100" dir="2700000" algn="tl">
                    <a:srgbClr val="000000">
                      <a:alpha val="43137"/>
                    </a:srgbClr>
                  </a:outerShdw>
                </a:effectLst>
              </a:rPr>
              <a:t>The Great Society</a:t>
            </a:r>
            <a:r>
              <a:rPr lang="en-US" dirty="0" smtClean="0"/>
              <a:t>:  a nation powerful enough to support both it’s military and it’s domestic affairs.  Both guns and butter!  He supported </a:t>
            </a:r>
            <a:r>
              <a:rPr lang="en-US" u="sng" dirty="0" smtClean="0">
                <a:solidFill>
                  <a:schemeClr val="tx2"/>
                </a:solidFill>
                <a:effectLst>
                  <a:outerShdw blurRad="38100" dist="38100" dir="2700000" algn="tl">
                    <a:srgbClr val="000000">
                      <a:alpha val="43137"/>
                    </a:srgbClr>
                  </a:outerShdw>
                </a:effectLst>
              </a:rPr>
              <a:t>Medicaid</a:t>
            </a:r>
            <a:r>
              <a:rPr lang="en-US" dirty="0" smtClean="0">
                <a:solidFill>
                  <a:schemeClr val="tx2"/>
                </a:solidFill>
                <a:effectLst>
                  <a:outerShdw blurRad="38100" dist="38100" dir="2700000" algn="tl">
                    <a:srgbClr val="000000">
                      <a:alpha val="43137"/>
                    </a:srgbClr>
                  </a:outerShdw>
                </a:effectLst>
              </a:rPr>
              <a:t>, </a:t>
            </a:r>
            <a:r>
              <a:rPr lang="en-US" u="sng" dirty="0" smtClean="0">
                <a:solidFill>
                  <a:schemeClr val="tx2"/>
                </a:solidFill>
                <a:effectLst>
                  <a:outerShdw blurRad="38100" dist="38100" dir="2700000" algn="tl">
                    <a:srgbClr val="000000">
                      <a:alpha val="43137"/>
                    </a:srgbClr>
                  </a:outerShdw>
                </a:effectLst>
              </a:rPr>
              <a:t>Medicare</a:t>
            </a:r>
            <a:r>
              <a:rPr lang="en-US" dirty="0" smtClean="0">
                <a:solidFill>
                  <a:schemeClr val="tx2"/>
                </a:solidFill>
                <a:effectLst>
                  <a:outerShdw blurRad="38100" dist="38100" dir="2700000" algn="tl">
                    <a:srgbClr val="000000">
                      <a:alpha val="43137"/>
                    </a:srgbClr>
                  </a:outerShdw>
                </a:effectLst>
              </a:rPr>
              <a:t>, </a:t>
            </a:r>
            <a:r>
              <a:rPr lang="en-US" u="sng" dirty="0" smtClean="0">
                <a:solidFill>
                  <a:schemeClr val="tx2"/>
                </a:solidFill>
                <a:effectLst>
                  <a:outerShdw blurRad="38100" dist="38100" dir="2700000" algn="tl">
                    <a:srgbClr val="000000">
                      <a:alpha val="43137"/>
                    </a:srgbClr>
                  </a:outerShdw>
                </a:effectLst>
              </a:rPr>
              <a:t>the Civil Rights Act of 1964</a:t>
            </a:r>
            <a:r>
              <a:rPr lang="en-US" dirty="0" smtClean="0">
                <a:solidFill>
                  <a:schemeClr val="tx2"/>
                </a:solidFill>
                <a:effectLst>
                  <a:outerShdw blurRad="38100" dist="38100" dir="2700000" algn="tl">
                    <a:srgbClr val="000000">
                      <a:alpha val="43137"/>
                    </a:srgbClr>
                  </a:outerShdw>
                </a:effectLst>
              </a:rPr>
              <a:t>, the </a:t>
            </a:r>
            <a:r>
              <a:rPr lang="en-US" u="sng" dirty="0" smtClean="0">
                <a:solidFill>
                  <a:schemeClr val="tx2"/>
                </a:solidFill>
                <a:effectLst>
                  <a:outerShdw blurRad="38100" dist="38100" dir="2700000" algn="tl">
                    <a:srgbClr val="000000">
                      <a:alpha val="43137"/>
                    </a:srgbClr>
                  </a:outerShdw>
                </a:effectLst>
              </a:rPr>
              <a:t>Voting Rights Act of 1965</a:t>
            </a:r>
            <a:r>
              <a:rPr lang="en-US" dirty="0" smtClean="0">
                <a:solidFill>
                  <a:schemeClr val="tx2"/>
                </a:solidFill>
                <a:effectLst>
                  <a:outerShdw blurRad="38100" dist="38100" dir="2700000" algn="tl">
                    <a:srgbClr val="000000">
                      <a:alpha val="43137"/>
                    </a:srgbClr>
                  </a:outerShdw>
                </a:effectLst>
              </a:rPr>
              <a:t>, </a:t>
            </a:r>
            <a:r>
              <a:rPr lang="en-US" u="sng" dirty="0" smtClean="0">
                <a:solidFill>
                  <a:schemeClr val="tx2"/>
                </a:solidFill>
                <a:effectLst>
                  <a:outerShdw blurRad="38100" dist="38100" dir="2700000" algn="tl">
                    <a:srgbClr val="000000">
                      <a:alpha val="43137"/>
                    </a:srgbClr>
                  </a:outerShdw>
                </a:effectLst>
              </a:rPr>
              <a:t>Head Start</a:t>
            </a:r>
            <a:r>
              <a:rPr lang="en-US" dirty="0" smtClean="0"/>
              <a:t>, and many other programs for public welfare.  However, he couldn’t afford to pay for the programs during the escalating Vietnam War.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53000" y="1447800"/>
            <a:ext cx="3342864" cy="4967288"/>
          </a:xfrm>
        </p:spPr>
      </p:pic>
    </p:spTree>
    <p:extLst>
      <p:ext uri="{BB962C8B-B14F-4D97-AF65-F5344CB8AC3E}">
        <p14:creationId xmlns:p14="http://schemas.microsoft.com/office/powerpoint/2010/main" val="30816775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315200" cy="817485"/>
          </a:xfrm>
        </p:spPr>
        <p:txBody>
          <a:bodyPr/>
          <a:lstStyle/>
          <a:p>
            <a:r>
              <a:rPr lang="en-US" dirty="0" smtClean="0"/>
              <a:t>Lyndon Baines Johnson’s Tenure in Office</a:t>
            </a:r>
            <a:endParaRPr lang="en-US" dirty="0"/>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28599" y="1371600"/>
            <a:ext cx="4144433" cy="5029200"/>
          </a:xfrm>
        </p:spPr>
      </p:pic>
      <p:sp>
        <p:nvSpPr>
          <p:cNvPr id="4" name="Content Placeholder 3"/>
          <p:cNvSpPr>
            <a:spLocks noGrp="1"/>
          </p:cNvSpPr>
          <p:nvPr>
            <p:ph sz="quarter" idx="14"/>
          </p:nvPr>
        </p:nvSpPr>
        <p:spPr>
          <a:xfrm>
            <a:off x="4681728" y="1295400"/>
            <a:ext cx="3566160" cy="5043487"/>
          </a:xfrm>
        </p:spPr>
        <p:txBody>
          <a:bodyPr>
            <a:normAutofit fontScale="92500" lnSpcReduction="10000"/>
          </a:bodyPr>
          <a:lstStyle/>
          <a:p>
            <a:pPr marL="45720" indent="0">
              <a:buNone/>
            </a:pPr>
            <a:r>
              <a:rPr lang="en-US" dirty="0"/>
              <a:t>“</a:t>
            </a:r>
            <a:r>
              <a:rPr lang="en-US" i="1" dirty="0"/>
              <a:t>If I left the woman I really loved – the Great Society – in order to get involved with that bitch of war on the other side of the world, then I would lose everything at home.  All my programs.  All my hopes to feed the hungry and shelter the homeless.  All my dreams to provide education and medical care to the browns and the blacks and the lame and the poor.  But if I left that war and let the Communists take over South Vietnam, then I would be seen as a coward and my nation would be seen as an appeaser, and we would both find it impossible to  accomplish anything for anybody anywhere on the entire globe.  Oh, I could see it coming all right.</a:t>
            </a:r>
            <a:r>
              <a:rPr lang="en-US" dirty="0"/>
              <a:t>” </a:t>
            </a:r>
          </a:p>
          <a:p>
            <a:pPr>
              <a:buFontTx/>
              <a:buChar char="-"/>
            </a:pPr>
            <a:r>
              <a:rPr lang="en-US" dirty="0" smtClean="0">
                <a:solidFill>
                  <a:schemeClr val="tx2"/>
                </a:solidFill>
                <a:effectLst>
                  <a:outerShdw blurRad="38100" dist="38100" dir="2700000" algn="tl">
                    <a:srgbClr val="000000">
                      <a:alpha val="43137"/>
                    </a:srgbClr>
                  </a:outerShdw>
                </a:effectLst>
              </a:rPr>
              <a:t>President Lyndon Baines Johnson in his </a:t>
            </a:r>
          </a:p>
          <a:p>
            <a:pPr marL="45720" indent="0">
              <a:buNone/>
            </a:pPr>
            <a:r>
              <a:rPr lang="en-US" dirty="0">
                <a:solidFill>
                  <a:schemeClr val="tx2"/>
                </a:solidFill>
                <a:effectLst>
                  <a:outerShdw blurRad="38100" dist="38100" dir="2700000" algn="tl">
                    <a:srgbClr val="000000">
                      <a:alpha val="43137"/>
                    </a:srgbClr>
                  </a:outerShdw>
                </a:effectLst>
              </a:rPr>
              <a:t> </a:t>
            </a:r>
            <a:r>
              <a:rPr lang="en-US" dirty="0" smtClean="0">
                <a:solidFill>
                  <a:schemeClr val="tx2"/>
                </a:solidFill>
                <a:effectLst>
                  <a:outerShdw blurRad="38100" dist="38100" dir="2700000" algn="tl">
                    <a:srgbClr val="000000">
                      <a:alpha val="43137"/>
                    </a:srgbClr>
                  </a:outerShdw>
                </a:effectLst>
              </a:rPr>
              <a:t>   Memoirs of the Presidency </a:t>
            </a:r>
            <a:endParaRPr lang="en-US" dirty="0">
              <a:solidFill>
                <a:schemeClr val="tx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174253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315200" cy="665085"/>
          </a:xfrm>
        </p:spPr>
        <p:txBody>
          <a:bodyPr>
            <a:normAutofit fontScale="90000"/>
          </a:bodyPr>
          <a:lstStyle/>
          <a:p>
            <a:r>
              <a:rPr lang="en-US" dirty="0" smtClean="0"/>
              <a:t>Nixon and the Watergate Scandals</a:t>
            </a:r>
            <a:endParaRPr lang="en-US" dirty="0"/>
          </a:p>
        </p:txBody>
      </p:sp>
      <p:sp>
        <p:nvSpPr>
          <p:cNvPr id="3" name="Content Placeholder 2"/>
          <p:cNvSpPr>
            <a:spLocks noGrp="1"/>
          </p:cNvSpPr>
          <p:nvPr>
            <p:ph sz="quarter" idx="13"/>
          </p:nvPr>
        </p:nvSpPr>
        <p:spPr>
          <a:xfrm>
            <a:off x="381000" y="1143000"/>
            <a:ext cx="4099560" cy="5193792"/>
          </a:xfrm>
        </p:spPr>
        <p:txBody>
          <a:bodyPr>
            <a:normAutofit lnSpcReduction="10000"/>
          </a:bodyPr>
          <a:lstStyle/>
          <a:p>
            <a:r>
              <a:rPr lang="en-US" dirty="0" smtClean="0"/>
              <a:t>Richard Nixon’s Presidency was a surprisingly mixed bag.  He was able to open up communist China to diplomacy.  Relations with the Soviet Union seem to have improved.  He passed legislation to ensure better pay for women, to clean up the nation’s Air and Water supplies, and generally established a very progressive administration.</a:t>
            </a:r>
          </a:p>
          <a:p>
            <a:r>
              <a:rPr lang="en-US" dirty="0" smtClean="0"/>
              <a:t>However, he was also deeply paranoid, and perfectly willing to lie in order to defend his administration.  </a:t>
            </a:r>
            <a:r>
              <a:rPr lang="en-US" u="sng" dirty="0" smtClean="0">
                <a:solidFill>
                  <a:schemeClr val="tx2"/>
                </a:solidFill>
                <a:effectLst>
                  <a:outerShdw blurRad="38100" dist="38100" dir="2700000" algn="tl">
                    <a:srgbClr val="000000">
                      <a:alpha val="43137"/>
                    </a:srgbClr>
                  </a:outerShdw>
                </a:effectLst>
              </a:rPr>
              <a:t>The Watergate Scandal</a:t>
            </a:r>
            <a:r>
              <a:rPr lang="en-US" dirty="0" smtClean="0"/>
              <a:t>, during which the President hired burglars in order to steal the secrets of the Democratic Party in the 1972 Presidential election, eventually did in President Nixon.  Facing impeachment and almost certain removal from office, </a:t>
            </a:r>
            <a:r>
              <a:rPr lang="en-US" u="sng" dirty="0" smtClean="0">
                <a:solidFill>
                  <a:schemeClr val="tx2"/>
                </a:solidFill>
                <a:effectLst>
                  <a:outerShdw blurRad="38100" dist="38100" dir="2700000" algn="tl">
                    <a:srgbClr val="000000">
                      <a:alpha val="43137"/>
                    </a:srgbClr>
                  </a:outerShdw>
                </a:effectLst>
              </a:rPr>
              <a:t>Nixon resigned in 1974</a:t>
            </a:r>
            <a:r>
              <a:rPr lang="en-US" dirty="0" smtClean="0"/>
              <a:t>.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81538" y="1196590"/>
            <a:ext cx="3567112" cy="5088708"/>
          </a:xfrm>
        </p:spPr>
      </p:pic>
    </p:spTree>
    <p:extLst>
      <p:ext uri="{BB962C8B-B14F-4D97-AF65-F5344CB8AC3E}">
        <p14:creationId xmlns:p14="http://schemas.microsoft.com/office/powerpoint/2010/main" val="34200437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315200" cy="1142999"/>
          </a:xfrm>
        </p:spPr>
        <p:txBody>
          <a:bodyPr>
            <a:normAutofit fontScale="90000"/>
          </a:bodyPr>
          <a:lstStyle/>
          <a:p>
            <a:r>
              <a:rPr lang="en-US" dirty="0" smtClean="0"/>
              <a:t>Ronald Reagan and the Conservative Revolution of the 1980s</a:t>
            </a:r>
            <a:endParaRPr lang="en-US" dirty="0"/>
          </a:p>
        </p:txBody>
      </p:sp>
      <p:sp>
        <p:nvSpPr>
          <p:cNvPr id="3" name="Content Placeholder 2"/>
          <p:cNvSpPr>
            <a:spLocks noGrp="1"/>
          </p:cNvSpPr>
          <p:nvPr>
            <p:ph sz="quarter" idx="13"/>
          </p:nvPr>
        </p:nvSpPr>
        <p:spPr>
          <a:xfrm>
            <a:off x="304800" y="1295400"/>
            <a:ext cx="4175760" cy="5410200"/>
          </a:xfrm>
        </p:spPr>
        <p:txBody>
          <a:bodyPr>
            <a:normAutofit/>
          </a:bodyPr>
          <a:lstStyle/>
          <a:p>
            <a:pPr marL="45720" indent="0">
              <a:buNone/>
            </a:pPr>
            <a:r>
              <a:rPr lang="en-US" dirty="0" smtClean="0"/>
              <a:t>Ronald Reagan was elected President in 1980.  While in office, a “conservative revolution” took place, leading to changes in the way many Americans viewed the role of the government.  </a:t>
            </a:r>
            <a:br>
              <a:rPr lang="en-US" dirty="0" smtClean="0"/>
            </a:br>
            <a:r>
              <a:rPr lang="en-US" i="1" dirty="0" smtClean="0">
                <a:solidFill>
                  <a:schemeClr val="tx2"/>
                </a:solidFill>
              </a:rPr>
              <a:t>“Government is not the solution to our problems… Government is the problem.” </a:t>
            </a:r>
            <a:endParaRPr lang="en-US" dirty="0"/>
          </a:p>
          <a:p>
            <a:pPr marL="45720" indent="0">
              <a:buNone/>
            </a:pPr>
            <a:r>
              <a:rPr lang="en-US" dirty="0" smtClean="0"/>
              <a:t>As President, Reagan sought to </a:t>
            </a:r>
            <a:r>
              <a:rPr lang="en-US" dirty="0" smtClean="0">
                <a:solidFill>
                  <a:schemeClr val="tx2"/>
                </a:solidFill>
              </a:rPr>
              <a:t>(1)</a:t>
            </a:r>
            <a:r>
              <a:rPr lang="en-US" dirty="0" smtClean="0"/>
              <a:t> </a:t>
            </a:r>
            <a:r>
              <a:rPr lang="en-US" u="sng" dirty="0" smtClean="0">
                <a:solidFill>
                  <a:schemeClr val="tx2"/>
                </a:solidFill>
                <a:effectLst>
                  <a:outerShdw blurRad="38100" dist="38100" dir="2700000" algn="tl">
                    <a:srgbClr val="000000">
                      <a:alpha val="43137"/>
                    </a:srgbClr>
                  </a:outerShdw>
                </a:effectLst>
              </a:rPr>
              <a:t>lower taxes </a:t>
            </a:r>
            <a:r>
              <a:rPr lang="en-US" dirty="0" smtClean="0"/>
              <a:t>(although he raised them during his first term), to </a:t>
            </a:r>
            <a:r>
              <a:rPr lang="en-US" dirty="0" smtClean="0">
                <a:solidFill>
                  <a:schemeClr val="tx2"/>
                </a:solidFill>
              </a:rPr>
              <a:t>(2)</a:t>
            </a:r>
            <a:r>
              <a:rPr lang="en-US" dirty="0" smtClean="0"/>
              <a:t> </a:t>
            </a:r>
            <a:r>
              <a:rPr lang="en-US" u="sng" dirty="0" smtClean="0">
                <a:solidFill>
                  <a:schemeClr val="tx2"/>
                </a:solidFill>
                <a:effectLst>
                  <a:outerShdw blurRad="38100" dist="38100" dir="2700000" algn="tl">
                    <a:srgbClr val="000000">
                      <a:alpha val="43137"/>
                    </a:srgbClr>
                  </a:outerShdw>
                </a:effectLst>
              </a:rPr>
              <a:t>shrink the size of the national government </a:t>
            </a:r>
            <a:r>
              <a:rPr lang="en-US" dirty="0" smtClean="0"/>
              <a:t>and allow the states greater power, to </a:t>
            </a:r>
            <a:r>
              <a:rPr lang="en-US" dirty="0" smtClean="0">
                <a:solidFill>
                  <a:schemeClr val="tx2"/>
                </a:solidFill>
              </a:rPr>
              <a:t>(3) </a:t>
            </a:r>
            <a:r>
              <a:rPr lang="en-US" u="sng" dirty="0" smtClean="0">
                <a:solidFill>
                  <a:schemeClr val="tx2"/>
                </a:solidFill>
                <a:effectLst>
                  <a:outerShdw blurRad="38100" dist="38100" dir="2700000" algn="tl">
                    <a:srgbClr val="000000">
                      <a:alpha val="43137"/>
                    </a:srgbClr>
                  </a:outerShdw>
                </a:effectLst>
              </a:rPr>
              <a:t>appoint conservative judges and justices </a:t>
            </a:r>
            <a:r>
              <a:rPr lang="en-US" dirty="0" smtClean="0"/>
              <a:t>to the Supreme Court, and to </a:t>
            </a:r>
            <a:r>
              <a:rPr lang="en-US" dirty="0" smtClean="0">
                <a:solidFill>
                  <a:schemeClr val="tx2"/>
                </a:solidFill>
              </a:rPr>
              <a:t>(4)</a:t>
            </a:r>
            <a:r>
              <a:rPr lang="en-US" dirty="0" smtClean="0"/>
              <a:t> expand the military and </a:t>
            </a:r>
            <a:r>
              <a:rPr lang="en-US" u="sng" dirty="0" smtClean="0">
                <a:solidFill>
                  <a:schemeClr val="tx2"/>
                </a:solidFill>
                <a:effectLst>
                  <a:outerShdw blurRad="38100" dist="38100" dir="2700000" algn="tl">
                    <a:srgbClr val="000000">
                      <a:alpha val="43137"/>
                    </a:srgbClr>
                  </a:outerShdw>
                </a:effectLst>
              </a:rPr>
              <a:t>increase military spending</a:t>
            </a:r>
            <a:r>
              <a:rPr lang="en-US" dirty="0" smtClean="0"/>
              <a:t> to fight the “Evil Empire” of the Soviet Union (USSR) from a position of strength.  He wanted to fund a Space Defense Initiative most Americans laughingly called the Star Wars Missile Defense.  </a:t>
            </a:r>
          </a:p>
          <a:p>
            <a:pPr marL="45720" indent="0">
              <a:buNone/>
            </a:pPr>
            <a:endParaRPr lang="en-US" dirty="0"/>
          </a:p>
        </p:txBody>
      </p:sp>
      <p:pic>
        <p:nvPicPr>
          <p:cNvPr id="5" name="Content Placeholder 4"/>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648200" y="1295400"/>
            <a:ext cx="3973068" cy="5029200"/>
          </a:xfrm>
        </p:spPr>
      </p:pic>
    </p:spTree>
    <p:extLst>
      <p:ext uri="{BB962C8B-B14F-4D97-AF65-F5344CB8AC3E}">
        <p14:creationId xmlns:p14="http://schemas.microsoft.com/office/powerpoint/2010/main" val="27618873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381000"/>
            <a:ext cx="7315200" cy="741285"/>
          </a:xfrm>
        </p:spPr>
        <p:txBody>
          <a:bodyPr/>
          <a:lstStyle/>
          <a:p>
            <a:r>
              <a:rPr lang="en-US" dirty="0" smtClean="0"/>
              <a:t>Ronald Reagan – Anti-Communism</a:t>
            </a:r>
            <a:endParaRPr lang="en-US" dirty="0"/>
          </a:p>
        </p:txBody>
      </p:sp>
      <p:pic>
        <p:nvPicPr>
          <p:cNvPr id="9" name="Content Placeholder 8"/>
          <p:cNvPicPr>
            <a:picLocks noGrp="1" noChangeAspect="1"/>
          </p:cNvPicPr>
          <p:nvPr>
            <p:ph idx="1"/>
          </p:nvPr>
        </p:nvPicPr>
        <p:blipFill>
          <a:blip r:embed="rId2">
            <a:grayscl/>
            <a:extLst>
              <a:ext uri="{28A0092B-C50C-407E-A947-70E740481C1C}">
                <a14:useLocalDpi xmlns:a14="http://schemas.microsoft.com/office/drawing/2010/main" val="0"/>
              </a:ext>
            </a:extLst>
          </a:blip>
          <a:stretch>
            <a:fillRect/>
          </a:stretch>
        </p:blipFill>
        <p:spPr>
          <a:xfrm>
            <a:off x="381000" y="1066800"/>
            <a:ext cx="8163991" cy="5444397"/>
          </a:xfrm>
        </p:spPr>
      </p:pic>
    </p:spTree>
    <p:extLst>
      <p:ext uri="{BB962C8B-B14F-4D97-AF65-F5344CB8AC3E}">
        <p14:creationId xmlns:p14="http://schemas.microsoft.com/office/powerpoint/2010/main" val="12772117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e">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Custom 3">
      <a:majorFont>
        <a:latin typeface="Aparajita"/>
        <a:ea typeface=""/>
        <a:cs typeface=""/>
      </a:majorFont>
      <a:minorFont>
        <a:latin typeface="Aparajita"/>
        <a:ea typeface=""/>
        <a:cs typeface=""/>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418</TotalTime>
  <Words>2324</Words>
  <Application>Microsoft Office PowerPoint</Application>
  <PresentationFormat>On-screen Show (4:3)</PresentationFormat>
  <Paragraphs>103</Paragraphs>
  <Slides>21</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Aparajita</vt:lpstr>
      <vt:lpstr>Calibri</vt:lpstr>
      <vt:lpstr>FrankRuehl</vt:lpstr>
      <vt:lpstr>Wingdings</vt:lpstr>
      <vt:lpstr>Perspective</vt:lpstr>
      <vt:lpstr>MODERN UNITED STATES HISTORY US PRESIDENTS AND POLICIES,  1961 – THE PRESENT </vt:lpstr>
      <vt:lpstr>John F. Kennedy and the Space Race </vt:lpstr>
      <vt:lpstr>The Space Race and Famous Astronauts</vt:lpstr>
      <vt:lpstr>Accomplishments of NASA</vt:lpstr>
      <vt:lpstr>Lyndon Baines Johnson’s Great Society</vt:lpstr>
      <vt:lpstr>Lyndon Baines Johnson’s Tenure in Office</vt:lpstr>
      <vt:lpstr>Nixon and the Watergate Scandals</vt:lpstr>
      <vt:lpstr>Ronald Reagan and the Conservative Revolution of the 1980s</vt:lpstr>
      <vt:lpstr>Ronald Reagan – Anti-Communism</vt:lpstr>
      <vt:lpstr>Reagan’s Continuing Influence </vt:lpstr>
      <vt:lpstr>George H.W. Bush – The Cold War Ends</vt:lpstr>
      <vt:lpstr>George H.W. Bush – The Persian Gulf War</vt:lpstr>
      <vt:lpstr>William Jefferson “Bill” Clinton </vt:lpstr>
      <vt:lpstr>George W. Bush – September 11, 2001 </vt:lpstr>
      <vt:lpstr>George W. Bush – Afghanistan &amp; Iraq</vt:lpstr>
      <vt:lpstr>The Cold War Era Policies </vt:lpstr>
      <vt:lpstr>Modern Immigration – Asia and Latin America</vt:lpstr>
      <vt:lpstr>Modern Immigration – The Costs</vt:lpstr>
      <vt:lpstr>Satellites, Technology, and the Age of Information  </vt:lpstr>
      <vt:lpstr>Technology and the Changing Workforce</vt:lpstr>
      <vt:lpstr>Medical Advances Save Lives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Modern United States History</dc:title>
  <dc:creator>Adam</dc:creator>
  <cp:lastModifiedBy>Adam Henry</cp:lastModifiedBy>
  <cp:revision>35</cp:revision>
  <dcterms:created xsi:type="dcterms:W3CDTF">2014-04-08T01:34:36Z</dcterms:created>
  <dcterms:modified xsi:type="dcterms:W3CDTF">2016-04-27T17:14:33Z</dcterms:modified>
</cp:coreProperties>
</file>